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62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3864" y="-3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3076363" cy="511731"/>
          </a:xfrm>
          <a:prstGeom prst="rect">
            <a:avLst/>
          </a:prstGeom>
        </p:spPr>
        <p:txBody>
          <a:bodyPr vert="horz" lIns="94768" tIns="47384" rIns="94768" bIns="47384" rtlCol="0"/>
          <a:lstStyle>
            <a:lvl1pPr algn="l">
              <a:defRPr sz="1200"/>
            </a:lvl1pPr>
          </a:lstStyle>
          <a:p>
            <a:endParaRPr lang="de-DE"/>
          </a:p>
        </p:txBody>
      </p:sp>
      <p:sp>
        <p:nvSpPr>
          <p:cNvPr id="3" name="Datumsplatzhalter 2"/>
          <p:cNvSpPr>
            <a:spLocks noGrp="1"/>
          </p:cNvSpPr>
          <p:nvPr>
            <p:ph type="dt" idx="1"/>
          </p:nvPr>
        </p:nvSpPr>
        <p:spPr>
          <a:xfrm>
            <a:off x="4021295" y="0"/>
            <a:ext cx="3076363" cy="511731"/>
          </a:xfrm>
          <a:prstGeom prst="rect">
            <a:avLst/>
          </a:prstGeom>
        </p:spPr>
        <p:txBody>
          <a:bodyPr vert="horz" lIns="94768" tIns="47384" rIns="94768" bIns="47384" rtlCol="0"/>
          <a:lstStyle>
            <a:lvl1pPr algn="r">
              <a:defRPr sz="1200"/>
            </a:lvl1pPr>
          </a:lstStyle>
          <a:p>
            <a:fld id="{AD02982F-A9AB-419E-932B-0B7D21DF7B23}" type="datetimeFigureOut">
              <a:rPr lang="de-DE" smtClean="0"/>
              <a:t>12.11.2015</a:t>
            </a:fld>
            <a:endParaRPr lang="de-DE"/>
          </a:p>
        </p:txBody>
      </p:sp>
      <p:sp>
        <p:nvSpPr>
          <p:cNvPr id="4" name="Folienbildplatzhalt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4768" tIns="47384" rIns="94768" bIns="47384" rtlCol="0" anchor="ctr"/>
          <a:lstStyle/>
          <a:p>
            <a:endParaRPr lang="de-DE"/>
          </a:p>
        </p:txBody>
      </p:sp>
      <p:sp>
        <p:nvSpPr>
          <p:cNvPr id="5" name="Notizenplatzhalter 4"/>
          <p:cNvSpPr>
            <a:spLocks noGrp="1"/>
          </p:cNvSpPr>
          <p:nvPr>
            <p:ph type="body" sz="quarter" idx="3"/>
          </p:nvPr>
        </p:nvSpPr>
        <p:spPr>
          <a:xfrm>
            <a:off x="709931" y="4861442"/>
            <a:ext cx="5679440" cy="4605576"/>
          </a:xfrm>
          <a:prstGeom prst="rect">
            <a:avLst/>
          </a:prstGeom>
        </p:spPr>
        <p:txBody>
          <a:bodyPr vert="horz" lIns="94768" tIns="47384" rIns="94768" bIns="47384"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1" y="9721106"/>
            <a:ext cx="3076363" cy="511731"/>
          </a:xfrm>
          <a:prstGeom prst="rect">
            <a:avLst/>
          </a:prstGeom>
        </p:spPr>
        <p:txBody>
          <a:bodyPr vert="horz" lIns="94768" tIns="47384" rIns="94768" bIns="47384" rtlCol="0" anchor="b"/>
          <a:lstStyle>
            <a:lvl1pPr algn="l">
              <a:defRPr sz="1200"/>
            </a:lvl1pPr>
          </a:lstStyle>
          <a:p>
            <a:endParaRPr lang="de-DE"/>
          </a:p>
        </p:txBody>
      </p:sp>
      <p:sp>
        <p:nvSpPr>
          <p:cNvPr id="7" name="Foliennummernplatzhalter 6"/>
          <p:cNvSpPr>
            <a:spLocks noGrp="1"/>
          </p:cNvSpPr>
          <p:nvPr>
            <p:ph type="sldNum" sz="quarter" idx="5"/>
          </p:nvPr>
        </p:nvSpPr>
        <p:spPr>
          <a:xfrm>
            <a:off x="4021295" y="9721106"/>
            <a:ext cx="3076363" cy="511731"/>
          </a:xfrm>
          <a:prstGeom prst="rect">
            <a:avLst/>
          </a:prstGeom>
        </p:spPr>
        <p:txBody>
          <a:bodyPr vert="horz" lIns="94768" tIns="47384" rIns="94768" bIns="47384" rtlCol="0" anchor="b"/>
          <a:lstStyle>
            <a:lvl1pPr algn="r">
              <a:defRPr sz="1200"/>
            </a:lvl1pPr>
          </a:lstStyle>
          <a:p>
            <a:fld id="{75D99324-74DB-4BA7-A4BE-6C3AF6C4044B}" type="slidenum">
              <a:rPr lang="de-DE" smtClean="0"/>
              <a:t>‹Nr.›</a:t>
            </a:fld>
            <a:endParaRPr lang="de-DE"/>
          </a:p>
        </p:txBody>
      </p:sp>
    </p:spTree>
    <p:extLst>
      <p:ext uri="{BB962C8B-B14F-4D97-AF65-F5344CB8AC3E}">
        <p14:creationId xmlns:p14="http://schemas.microsoft.com/office/powerpoint/2010/main" val="1262678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5D99324-74DB-4BA7-A4BE-6C3AF6C4044B}" type="slidenum">
              <a:rPr lang="de-DE" smtClean="0"/>
              <a:t>1</a:t>
            </a:fld>
            <a:endParaRPr lang="de-DE"/>
          </a:p>
        </p:txBody>
      </p:sp>
    </p:spTree>
    <p:extLst>
      <p:ext uri="{BB962C8B-B14F-4D97-AF65-F5344CB8AC3E}">
        <p14:creationId xmlns:p14="http://schemas.microsoft.com/office/powerpoint/2010/main" val="2301624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5D99324-74DB-4BA7-A4BE-6C3AF6C4044B}" type="slidenum">
              <a:rPr lang="de-DE" smtClean="0"/>
              <a:t>2</a:t>
            </a:fld>
            <a:endParaRPr lang="de-DE"/>
          </a:p>
        </p:txBody>
      </p:sp>
    </p:spTree>
    <p:extLst>
      <p:ext uri="{BB962C8B-B14F-4D97-AF65-F5344CB8AC3E}">
        <p14:creationId xmlns:p14="http://schemas.microsoft.com/office/powerpoint/2010/main" val="29966458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0" name="Rechtwinkliges Dreiec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de-DE" smtClean="0"/>
              <a:t>Titelmasterformat durch Klicken bearbeiten</a:t>
            </a:r>
            <a:endParaRPr kumimoji="0" lang="en-US"/>
          </a:p>
        </p:txBody>
      </p:sp>
      <p:sp>
        <p:nvSpPr>
          <p:cNvPr id="17" name="Unt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de-DE" smtClean="0"/>
              <a:t>Formatvorlage des Untertitelmasters durch Klicken bearbeiten</a:t>
            </a:r>
            <a:endParaRPr kumimoji="0" lang="en-US"/>
          </a:p>
        </p:txBody>
      </p:sp>
      <p:grpSp>
        <p:nvGrpSpPr>
          <p:cNvPr id="2" name="Gruppieren 1"/>
          <p:cNvGrpSpPr/>
          <p:nvPr/>
        </p:nvGrpSpPr>
        <p:grpSpPr>
          <a:xfrm>
            <a:off x="-3765" y="4953000"/>
            <a:ext cx="9147765" cy="1912088"/>
            <a:chOff x="-3765" y="4832896"/>
            <a:chExt cx="9147765" cy="2032192"/>
          </a:xfrm>
        </p:grpSpPr>
        <p:sp>
          <p:nvSpPr>
            <p:cNvPr id="7" name="Freihand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ihand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ihand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Gerade Verbindung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umsplatzhalter 29"/>
          <p:cNvSpPr>
            <a:spLocks noGrp="1"/>
          </p:cNvSpPr>
          <p:nvPr>
            <p:ph type="dt" sz="half" idx="10"/>
          </p:nvPr>
        </p:nvSpPr>
        <p:spPr/>
        <p:txBody>
          <a:bodyPr/>
          <a:lstStyle>
            <a:lvl1pPr>
              <a:defRPr>
                <a:solidFill>
                  <a:srgbClr val="FFFFFF"/>
                </a:solidFill>
              </a:defRPr>
            </a:lvl1pPr>
            <a:extLst/>
          </a:lstStyle>
          <a:p>
            <a:fld id="{521B577F-C4AA-4496-A0E4-F47423D59919}" type="datetime1">
              <a:rPr lang="de-DE" smtClean="0"/>
              <a:t>12.11.2015</a:t>
            </a:fld>
            <a:endParaRPr lang="de-DE"/>
          </a:p>
        </p:txBody>
      </p:sp>
      <p:sp>
        <p:nvSpPr>
          <p:cNvPr id="19" name="Fußzeilenplatzhalter 18"/>
          <p:cNvSpPr>
            <a:spLocks noGrp="1"/>
          </p:cNvSpPr>
          <p:nvPr>
            <p:ph type="ftr" sz="quarter" idx="11"/>
          </p:nvPr>
        </p:nvSpPr>
        <p:spPr/>
        <p:txBody>
          <a:bodyPr/>
          <a:lstStyle>
            <a:lvl1pPr>
              <a:defRPr>
                <a:solidFill>
                  <a:schemeClr val="accent1">
                    <a:tint val="20000"/>
                  </a:schemeClr>
                </a:solidFill>
              </a:defRPr>
            </a:lvl1pPr>
            <a:extLst/>
          </a:lstStyle>
          <a:p>
            <a:r>
              <a:rPr lang="de-DE" smtClean="0"/>
              <a:t>Schweizer System                   Hessischer Tischtennis-Verband e.V.</a:t>
            </a:r>
            <a:endParaRPr lang="de-DE"/>
          </a:p>
        </p:txBody>
      </p:sp>
      <p:sp>
        <p:nvSpPr>
          <p:cNvPr id="27" name="Foliennummernplatzhalter 26"/>
          <p:cNvSpPr>
            <a:spLocks noGrp="1"/>
          </p:cNvSpPr>
          <p:nvPr>
            <p:ph type="sldNum" sz="quarter" idx="12"/>
          </p:nvPr>
        </p:nvSpPr>
        <p:spPr/>
        <p:txBody>
          <a:bodyPr/>
          <a:lstStyle>
            <a:lvl1pPr>
              <a:defRPr>
                <a:solidFill>
                  <a:srgbClr val="FFFFFF"/>
                </a:solidFill>
              </a:defRPr>
            </a:lvl1pPr>
            <a:extLst/>
          </a:lstStyle>
          <a:p>
            <a:fld id="{A960F616-EF8C-4F41-AF61-A68A52AEEB4F}"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1481329"/>
            <a:ext cx="8229600" cy="4386071"/>
          </a:xfrm>
        </p:spPr>
        <p:txBody>
          <a:bodyPr vert="eaVert"/>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0D6D15F1-6A18-4C50-ABAA-BCBFD7884824}" type="datetime1">
              <a:rPr lang="de-DE" smtClean="0"/>
              <a:t>12.11.2015</a:t>
            </a:fld>
            <a:endParaRPr lang="de-DE"/>
          </a:p>
        </p:txBody>
      </p:sp>
      <p:sp>
        <p:nvSpPr>
          <p:cNvPr id="5" name="Fußzeilenplatzhalter 4"/>
          <p:cNvSpPr>
            <a:spLocks noGrp="1"/>
          </p:cNvSpPr>
          <p:nvPr>
            <p:ph type="ftr" sz="quarter" idx="11"/>
          </p:nvPr>
        </p:nvSpPr>
        <p:spPr/>
        <p:txBody>
          <a:bodyPr/>
          <a:lstStyle>
            <a:extLst/>
          </a:lstStyle>
          <a:p>
            <a:r>
              <a:rPr lang="de-DE" smtClean="0"/>
              <a:t>Schweizer System                   Hessischer Tischtennis-Verband e.V.</a:t>
            </a:r>
            <a:endParaRPr lang="de-DE"/>
          </a:p>
        </p:txBody>
      </p:sp>
      <p:sp>
        <p:nvSpPr>
          <p:cNvPr id="6" name="Foliennummernplatzhalter 5"/>
          <p:cNvSpPr>
            <a:spLocks noGrp="1"/>
          </p:cNvSpPr>
          <p:nvPr>
            <p:ph type="sldNum" sz="quarter" idx="12"/>
          </p:nvPr>
        </p:nvSpPr>
        <p:spPr/>
        <p:txBody>
          <a:bodyPr/>
          <a:lstStyle>
            <a:extLst/>
          </a:lstStyle>
          <a:p>
            <a:fld id="{A960F616-EF8C-4F41-AF61-A68A52AEEB4F}"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44013" y="274640"/>
            <a:ext cx="1777470" cy="5592761"/>
          </a:xfrm>
        </p:spPr>
        <p:txBody>
          <a:bodyPr vert="eaVert"/>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41"/>
            <a:ext cx="6324600" cy="5592760"/>
          </a:xfrm>
        </p:spPr>
        <p:txBody>
          <a:bodyPr vert="eaVert"/>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7577C025-3347-40D0-958D-CD2154C66C16}" type="datetime1">
              <a:rPr lang="de-DE" smtClean="0"/>
              <a:t>12.11.2015</a:t>
            </a:fld>
            <a:endParaRPr lang="de-DE"/>
          </a:p>
        </p:txBody>
      </p:sp>
      <p:sp>
        <p:nvSpPr>
          <p:cNvPr id="5" name="Fußzeilenplatzhalter 4"/>
          <p:cNvSpPr>
            <a:spLocks noGrp="1"/>
          </p:cNvSpPr>
          <p:nvPr>
            <p:ph type="ftr" sz="quarter" idx="11"/>
          </p:nvPr>
        </p:nvSpPr>
        <p:spPr/>
        <p:txBody>
          <a:bodyPr/>
          <a:lstStyle>
            <a:extLst/>
          </a:lstStyle>
          <a:p>
            <a:r>
              <a:rPr lang="de-DE" smtClean="0"/>
              <a:t>Schweizer System                   Hessischer Tischtennis-Verband e.V.</a:t>
            </a:r>
            <a:endParaRPr lang="de-DE"/>
          </a:p>
        </p:txBody>
      </p:sp>
      <p:sp>
        <p:nvSpPr>
          <p:cNvPr id="6" name="Foliennummernplatzhalter 5"/>
          <p:cNvSpPr>
            <a:spLocks noGrp="1"/>
          </p:cNvSpPr>
          <p:nvPr>
            <p:ph type="sldNum" sz="quarter" idx="12"/>
          </p:nvPr>
        </p:nvSpPr>
        <p:spPr/>
        <p:txBody>
          <a:bodyPr/>
          <a:lstStyle>
            <a:extLst/>
          </a:lstStyle>
          <a:p>
            <a:fld id="{A960F616-EF8C-4F41-AF61-A68A52AEEB4F}"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9FE69792-6FD6-4A8C-B9B7-D2D9B3D1176B}" type="datetime1">
              <a:rPr lang="de-DE" smtClean="0"/>
              <a:t>12.11.2015</a:t>
            </a:fld>
            <a:endParaRPr lang="de-DE"/>
          </a:p>
        </p:txBody>
      </p:sp>
      <p:sp>
        <p:nvSpPr>
          <p:cNvPr id="5" name="Fußzeilenplatzhalter 4"/>
          <p:cNvSpPr>
            <a:spLocks noGrp="1"/>
          </p:cNvSpPr>
          <p:nvPr>
            <p:ph type="ftr" sz="quarter" idx="11"/>
          </p:nvPr>
        </p:nvSpPr>
        <p:spPr/>
        <p:txBody>
          <a:bodyPr/>
          <a:lstStyle>
            <a:extLst/>
          </a:lstStyle>
          <a:p>
            <a:r>
              <a:rPr lang="de-DE" smtClean="0"/>
              <a:t>Schweizer System                   Hessischer Tischtennis-Verband e.V.</a:t>
            </a:r>
            <a:endParaRPr lang="de-DE"/>
          </a:p>
        </p:txBody>
      </p:sp>
      <p:sp>
        <p:nvSpPr>
          <p:cNvPr id="6" name="Foliennummernplatzhalter 5"/>
          <p:cNvSpPr>
            <a:spLocks noGrp="1"/>
          </p:cNvSpPr>
          <p:nvPr>
            <p:ph type="sldNum" sz="quarter" idx="12"/>
          </p:nvPr>
        </p:nvSpPr>
        <p:spPr/>
        <p:txBody>
          <a:bodyPr/>
          <a:lstStyle>
            <a:extLst/>
          </a:lstStyle>
          <a:p>
            <a:fld id="{A960F616-EF8C-4F41-AF61-A68A52AEEB4F}" type="slidenum">
              <a:rPr lang="de-DE" smtClean="0"/>
              <a:t>‹Nr.›</a:t>
            </a:fld>
            <a:endParaRPr lang="de-DE"/>
          </a:p>
        </p:txBody>
      </p:sp>
      <p:sp>
        <p:nvSpPr>
          <p:cNvPr id="7" name="Titel 6"/>
          <p:cNvSpPr>
            <a:spLocks noGrp="1"/>
          </p:cNvSpPr>
          <p:nvPr>
            <p:ph type="title"/>
          </p:nvPr>
        </p:nvSpPr>
        <p:spPr/>
        <p:txBody>
          <a:bodyPr rtlCol="0"/>
          <a:lstStyle>
            <a:extLst/>
          </a:lstStyle>
          <a:p>
            <a:r>
              <a:rPr kumimoji="0" lang="de-DE" smtClean="0"/>
              <a:t>Titelmasterformat durch Klicken bearbeiten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de-DE" smtClean="0"/>
              <a:t>Textmasterformat bearbeiten</a:t>
            </a:r>
          </a:p>
        </p:txBody>
      </p:sp>
      <p:sp>
        <p:nvSpPr>
          <p:cNvPr id="4" name="Datumsplatzhalter 3"/>
          <p:cNvSpPr>
            <a:spLocks noGrp="1"/>
          </p:cNvSpPr>
          <p:nvPr>
            <p:ph type="dt" sz="half" idx="10"/>
          </p:nvPr>
        </p:nvSpPr>
        <p:spPr/>
        <p:txBody>
          <a:bodyPr/>
          <a:lstStyle>
            <a:extLst/>
          </a:lstStyle>
          <a:p>
            <a:fld id="{FDF171B8-1A2A-48B1-8C06-41F20DECD78B}" type="datetime1">
              <a:rPr lang="de-DE" smtClean="0"/>
              <a:t>12.11.2015</a:t>
            </a:fld>
            <a:endParaRPr lang="de-DE"/>
          </a:p>
        </p:txBody>
      </p:sp>
      <p:sp>
        <p:nvSpPr>
          <p:cNvPr id="5" name="Fußzeilenplatzhalter 4"/>
          <p:cNvSpPr>
            <a:spLocks noGrp="1"/>
          </p:cNvSpPr>
          <p:nvPr>
            <p:ph type="ftr" sz="quarter" idx="11"/>
          </p:nvPr>
        </p:nvSpPr>
        <p:spPr/>
        <p:txBody>
          <a:bodyPr/>
          <a:lstStyle>
            <a:extLst/>
          </a:lstStyle>
          <a:p>
            <a:r>
              <a:rPr lang="de-DE" smtClean="0"/>
              <a:t>Schweizer System                   Hessischer Tischtennis-Verband e.V.</a:t>
            </a:r>
            <a:endParaRPr lang="de-DE"/>
          </a:p>
        </p:txBody>
      </p:sp>
      <p:sp>
        <p:nvSpPr>
          <p:cNvPr id="6" name="Foliennummernplatzhalter 5"/>
          <p:cNvSpPr>
            <a:spLocks noGrp="1"/>
          </p:cNvSpPr>
          <p:nvPr>
            <p:ph type="sldNum" sz="quarter" idx="12"/>
          </p:nvPr>
        </p:nvSpPr>
        <p:spPr/>
        <p:txBody>
          <a:bodyPr/>
          <a:lstStyle>
            <a:extLst/>
          </a:lstStyle>
          <a:p>
            <a:fld id="{A960F616-EF8C-4F41-AF61-A68A52AEEB4F}" type="slidenum">
              <a:rPr lang="de-DE" smtClean="0"/>
              <a:t>‹Nr.›</a:t>
            </a:fld>
            <a:endParaRPr lang="de-DE"/>
          </a:p>
        </p:txBody>
      </p:sp>
      <p:sp>
        <p:nvSpPr>
          <p:cNvPr id="7" name="Eingekerbter Richtungspfeil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Eingekerbter Richtungspfeil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2">
        <a:schemeClr val="bg1"/>
      </p:bgRef>
    </p:bg>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fld id="{FFF736B5-640B-45D0-A3B9-14943C749BD0}" type="datetime1">
              <a:rPr lang="de-DE" smtClean="0"/>
              <a:t>12.11.2015</a:t>
            </a:fld>
            <a:endParaRPr lang="de-DE"/>
          </a:p>
        </p:txBody>
      </p:sp>
      <p:sp>
        <p:nvSpPr>
          <p:cNvPr id="6" name="Fußzeilenplatzhalter 5"/>
          <p:cNvSpPr>
            <a:spLocks noGrp="1"/>
          </p:cNvSpPr>
          <p:nvPr>
            <p:ph type="ftr" sz="quarter" idx="11"/>
          </p:nvPr>
        </p:nvSpPr>
        <p:spPr/>
        <p:txBody>
          <a:bodyPr/>
          <a:lstStyle>
            <a:extLst/>
          </a:lstStyle>
          <a:p>
            <a:r>
              <a:rPr lang="de-DE" smtClean="0"/>
              <a:t>Schweizer System                   Hessischer Tischtennis-Verband e.V.</a:t>
            </a:r>
            <a:endParaRPr lang="de-DE"/>
          </a:p>
        </p:txBody>
      </p:sp>
      <p:sp>
        <p:nvSpPr>
          <p:cNvPr id="7" name="Foliennummernplatzhalter 6"/>
          <p:cNvSpPr>
            <a:spLocks noGrp="1"/>
          </p:cNvSpPr>
          <p:nvPr>
            <p:ph type="sldNum" sz="quarter" idx="12"/>
          </p:nvPr>
        </p:nvSpPr>
        <p:spPr/>
        <p:txBody>
          <a:bodyPr/>
          <a:lstStyle>
            <a:extLst/>
          </a:lstStyle>
          <a:p>
            <a:fld id="{A960F616-EF8C-4F41-AF61-A68A52AEEB4F}" type="slidenum">
              <a:rPr lang="de-DE" smtClean="0"/>
              <a:t>‹Nr.›</a:t>
            </a:fld>
            <a:endParaRPr lang="de-DE"/>
          </a:p>
        </p:txBody>
      </p:sp>
      <p:sp>
        <p:nvSpPr>
          <p:cNvPr id="8" name="Titel 7"/>
          <p:cNvSpPr>
            <a:spLocks noGrp="1"/>
          </p:cNvSpPr>
          <p:nvPr>
            <p:ph type="title"/>
          </p:nvPr>
        </p:nvSpPr>
        <p:spPr/>
        <p:txBody>
          <a:bodyPr rtlCol="0"/>
          <a:lstStyle>
            <a:extLst/>
          </a:lstStyle>
          <a:p>
            <a:r>
              <a:rPr kumimoji="0" lang="de-DE" smtClean="0"/>
              <a:t>Titelmasterformat durch Klicken bearbeiten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extLst/>
          </a:lstStyle>
          <a:p>
            <a:fld id="{1152E43F-BDD8-492F-B005-42B68F83AD39}" type="datetime1">
              <a:rPr lang="de-DE" smtClean="0"/>
              <a:t>12.11.2015</a:t>
            </a:fld>
            <a:endParaRPr lang="de-DE"/>
          </a:p>
        </p:txBody>
      </p:sp>
      <p:sp>
        <p:nvSpPr>
          <p:cNvPr id="8" name="Fußzeilenplatzhalter 7"/>
          <p:cNvSpPr>
            <a:spLocks noGrp="1"/>
          </p:cNvSpPr>
          <p:nvPr>
            <p:ph type="ftr" sz="quarter" idx="11"/>
          </p:nvPr>
        </p:nvSpPr>
        <p:spPr/>
        <p:txBody>
          <a:bodyPr/>
          <a:lstStyle>
            <a:extLst/>
          </a:lstStyle>
          <a:p>
            <a:r>
              <a:rPr lang="de-DE" smtClean="0"/>
              <a:t>Schweizer System                   Hessischer Tischtennis-Verband e.V.</a:t>
            </a:r>
            <a:endParaRPr lang="de-DE"/>
          </a:p>
        </p:txBody>
      </p:sp>
      <p:sp>
        <p:nvSpPr>
          <p:cNvPr id="9" name="Foliennummernplatzhalter 8"/>
          <p:cNvSpPr>
            <a:spLocks noGrp="1"/>
          </p:cNvSpPr>
          <p:nvPr>
            <p:ph type="sldNum" sz="quarter" idx="12"/>
          </p:nvPr>
        </p:nvSpPr>
        <p:spPr/>
        <p:txBody>
          <a:bodyPr/>
          <a:lstStyle>
            <a:extLst/>
          </a:lstStyle>
          <a:p>
            <a:fld id="{A960F616-EF8C-4F41-AF61-A68A52AEEB4F}" type="slidenum">
              <a:rPr lang="de-DE" smtClean="0"/>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bg>
      <p:bgRef idx="1002">
        <a:schemeClr val="bg1"/>
      </p:bgRef>
    </p:bg>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extLst/>
          </a:lstStyle>
          <a:p>
            <a:fld id="{8D1EAA49-9759-4748-BAB1-74DDBD03B5FA}" type="datetime1">
              <a:rPr lang="de-DE" smtClean="0"/>
              <a:t>12.11.2015</a:t>
            </a:fld>
            <a:endParaRPr lang="de-DE"/>
          </a:p>
        </p:txBody>
      </p:sp>
      <p:sp>
        <p:nvSpPr>
          <p:cNvPr id="4" name="Fußzeilenplatzhalter 3"/>
          <p:cNvSpPr>
            <a:spLocks noGrp="1"/>
          </p:cNvSpPr>
          <p:nvPr>
            <p:ph type="ftr" sz="quarter" idx="11"/>
          </p:nvPr>
        </p:nvSpPr>
        <p:spPr/>
        <p:txBody>
          <a:bodyPr/>
          <a:lstStyle>
            <a:extLst/>
          </a:lstStyle>
          <a:p>
            <a:r>
              <a:rPr lang="de-DE" smtClean="0"/>
              <a:t>Schweizer System                   Hessischer Tischtennis-Verband e.V.</a:t>
            </a:r>
            <a:endParaRPr lang="de-DE"/>
          </a:p>
        </p:txBody>
      </p:sp>
      <p:sp>
        <p:nvSpPr>
          <p:cNvPr id="5" name="Foliennummernplatzhalter 4"/>
          <p:cNvSpPr>
            <a:spLocks noGrp="1"/>
          </p:cNvSpPr>
          <p:nvPr>
            <p:ph type="sldNum" sz="quarter" idx="12"/>
          </p:nvPr>
        </p:nvSpPr>
        <p:spPr/>
        <p:txBody>
          <a:bodyPr/>
          <a:lstStyle>
            <a:extLst/>
          </a:lstStyle>
          <a:p>
            <a:fld id="{A960F616-EF8C-4F41-AF61-A68A52AEEB4F}" type="slidenum">
              <a:rPr lang="de-DE" smtClean="0"/>
              <a:t>‹Nr.›</a:t>
            </a:fld>
            <a:endParaRPr lang="de-DE"/>
          </a:p>
        </p:txBody>
      </p:sp>
      <p:sp>
        <p:nvSpPr>
          <p:cNvPr id="6" name="Titel 5"/>
          <p:cNvSpPr>
            <a:spLocks noGrp="1"/>
          </p:cNvSpPr>
          <p:nvPr>
            <p:ph type="title"/>
          </p:nvPr>
        </p:nvSpPr>
        <p:spPr/>
        <p:txBody>
          <a:bodyPr rtlCol="0"/>
          <a:lstStyle>
            <a:extLst/>
          </a:lstStyle>
          <a:p>
            <a:r>
              <a:rPr kumimoji="0" lang="de-DE" smtClean="0"/>
              <a:t>Titelmasterformat durch Klicken bearbeiten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extLst/>
          </a:lstStyle>
          <a:p>
            <a:fld id="{13289146-7583-41FE-89D5-9361FDB8746A}" type="datetime1">
              <a:rPr lang="de-DE" smtClean="0"/>
              <a:t>12.11.2015</a:t>
            </a:fld>
            <a:endParaRPr lang="de-DE"/>
          </a:p>
        </p:txBody>
      </p:sp>
      <p:sp>
        <p:nvSpPr>
          <p:cNvPr id="3" name="Fußzeilenplatzhalter 2"/>
          <p:cNvSpPr>
            <a:spLocks noGrp="1"/>
          </p:cNvSpPr>
          <p:nvPr>
            <p:ph type="ftr" sz="quarter" idx="11"/>
          </p:nvPr>
        </p:nvSpPr>
        <p:spPr/>
        <p:txBody>
          <a:bodyPr/>
          <a:lstStyle>
            <a:extLst/>
          </a:lstStyle>
          <a:p>
            <a:r>
              <a:rPr lang="de-DE" smtClean="0"/>
              <a:t>Schweizer System                   Hessischer Tischtennis-Verband e.V.</a:t>
            </a:r>
            <a:endParaRPr lang="de-DE"/>
          </a:p>
        </p:txBody>
      </p:sp>
      <p:sp>
        <p:nvSpPr>
          <p:cNvPr id="4" name="Foliennummernplatzhalter 3"/>
          <p:cNvSpPr>
            <a:spLocks noGrp="1"/>
          </p:cNvSpPr>
          <p:nvPr>
            <p:ph type="sldNum" sz="quarter" idx="12"/>
          </p:nvPr>
        </p:nvSpPr>
        <p:spPr/>
        <p:txBody>
          <a:bodyPr/>
          <a:lstStyle>
            <a:extLst/>
          </a:lstStyle>
          <a:p>
            <a:fld id="{A960F616-EF8C-4F41-AF61-A68A52AEEB4F}"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a:xfrm>
            <a:off x="6727032" y="6407944"/>
            <a:ext cx="1920240" cy="365760"/>
          </a:xfrm>
        </p:spPr>
        <p:txBody>
          <a:bodyPr/>
          <a:lstStyle>
            <a:extLst/>
          </a:lstStyle>
          <a:p>
            <a:fld id="{E5BE0667-E0B5-4D96-948C-C0048BA4F968}" type="datetime1">
              <a:rPr lang="de-DE" smtClean="0"/>
              <a:t>12.11.2015</a:t>
            </a:fld>
            <a:endParaRPr lang="de-DE"/>
          </a:p>
        </p:txBody>
      </p:sp>
      <p:sp>
        <p:nvSpPr>
          <p:cNvPr id="6" name="Fußzeilenplatzhalter 5"/>
          <p:cNvSpPr>
            <a:spLocks noGrp="1"/>
          </p:cNvSpPr>
          <p:nvPr>
            <p:ph type="ftr" sz="quarter" idx="11"/>
          </p:nvPr>
        </p:nvSpPr>
        <p:spPr/>
        <p:txBody>
          <a:bodyPr/>
          <a:lstStyle>
            <a:extLst/>
          </a:lstStyle>
          <a:p>
            <a:r>
              <a:rPr lang="de-DE" smtClean="0"/>
              <a:t>Schweizer System                   Hessischer Tischtennis-Verband e.V.</a:t>
            </a:r>
            <a:endParaRPr lang="de-DE"/>
          </a:p>
        </p:txBody>
      </p:sp>
      <p:sp>
        <p:nvSpPr>
          <p:cNvPr id="7" name="Foliennummernplatzhalter 6"/>
          <p:cNvSpPr>
            <a:spLocks noGrp="1"/>
          </p:cNvSpPr>
          <p:nvPr>
            <p:ph type="sldNum" sz="quarter" idx="12"/>
          </p:nvPr>
        </p:nvSpPr>
        <p:spPr/>
        <p:txBody>
          <a:bodyPr/>
          <a:lstStyle>
            <a:extLst/>
          </a:lstStyle>
          <a:p>
            <a:fld id="{A960F616-EF8C-4F41-AF61-A68A52AEEB4F}" type="slidenum">
              <a:rPr lang="de-DE" smtClean="0"/>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Ref idx="1002">
        <a:schemeClr val="bg1"/>
      </p:bgRef>
    </p:bg>
    <p:spTree>
      <p:nvGrpSpPr>
        <p:cNvPr id="1" name=""/>
        <p:cNvGrpSpPr/>
        <p:nvPr/>
      </p:nvGrpSpPr>
      <p:grpSpPr>
        <a:xfrm>
          <a:off x="0" y="0"/>
          <a:ext cx="0" cy="0"/>
          <a:chOff x="0" y="0"/>
          <a:chExt cx="0" cy="0"/>
        </a:xfrm>
      </p:grpSpPr>
      <p:sp>
        <p:nvSpPr>
          <p:cNvPr id="4" name="Textplatzhalt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de-DE" smtClean="0"/>
              <a:t>Textmasterformat bearbeiten</a:t>
            </a:r>
          </a:p>
        </p:txBody>
      </p:sp>
      <p:sp>
        <p:nvSpPr>
          <p:cNvPr id="3" name="Bildplatzhalt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de-DE" smtClean="0"/>
              <a:t>Bild durch Klicken auf Symbol hinzufügen</a:t>
            </a:r>
            <a:endParaRPr kumimoji="0" lang="en-US" dirty="0"/>
          </a:p>
        </p:txBody>
      </p:sp>
      <p:sp>
        <p:nvSpPr>
          <p:cNvPr id="5" name="Datumsplatzhalter 4"/>
          <p:cNvSpPr>
            <a:spLocks noGrp="1"/>
          </p:cNvSpPr>
          <p:nvPr>
            <p:ph type="dt" sz="half" idx="10"/>
          </p:nvPr>
        </p:nvSpPr>
        <p:spPr/>
        <p:txBody>
          <a:bodyPr/>
          <a:lstStyle>
            <a:lvl1pPr>
              <a:defRPr>
                <a:solidFill>
                  <a:schemeClr val="tx1"/>
                </a:solidFill>
              </a:defRPr>
            </a:lvl1pPr>
            <a:extLst/>
          </a:lstStyle>
          <a:p>
            <a:fld id="{C8683146-4C03-4CDC-B635-08F62793F197}" type="datetime1">
              <a:rPr lang="de-DE" smtClean="0"/>
              <a:t>12.11.2015</a:t>
            </a:fld>
            <a:endParaRPr lang="de-DE"/>
          </a:p>
        </p:txBody>
      </p:sp>
      <p:sp>
        <p:nvSpPr>
          <p:cNvPr id="6" name="Fußzeilenplatzhalt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de-DE" smtClean="0"/>
              <a:t>Schweizer System                   Hessischer Tischtennis-Verband e.V.</a:t>
            </a:r>
            <a:endParaRPr lang="de-DE"/>
          </a:p>
        </p:txBody>
      </p:sp>
      <p:sp>
        <p:nvSpPr>
          <p:cNvPr id="7" name="Foliennummernplatzhalter 6"/>
          <p:cNvSpPr>
            <a:spLocks noGrp="1"/>
          </p:cNvSpPr>
          <p:nvPr>
            <p:ph type="sldNum" sz="quarter" idx="12"/>
          </p:nvPr>
        </p:nvSpPr>
        <p:spPr/>
        <p:txBody>
          <a:bodyPr/>
          <a:lstStyle>
            <a:lvl1pPr>
              <a:defRPr>
                <a:solidFill>
                  <a:schemeClr val="tx1"/>
                </a:solidFill>
              </a:defRPr>
            </a:lvl1pPr>
            <a:extLst/>
          </a:lstStyle>
          <a:p>
            <a:fld id="{A960F616-EF8C-4F41-AF61-A68A52AEEB4F}" type="slidenum">
              <a:rPr lang="de-DE" smtClean="0"/>
              <a:t>‹Nr.›</a:t>
            </a:fld>
            <a:endParaRPr lang="de-DE"/>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de-DE" smtClean="0"/>
              <a:t>Titelmasterformat durch Klicken bearbeiten</a:t>
            </a:r>
            <a:endParaRPr kumimoji="0" lang="en-US"/>
          </a:p>
        </p:txBody>
      </p:sp>
      <p:sp>
        <p:nvSpPr>
          <p:cNvPr id="8" name="Freihand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ihand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echtwinkliges Dreiec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Gerade Verbindung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Eingekerbter Richtungspfeil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Eingekerbter Richtungspfeil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ihand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ihand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echtwinkliges Dreiec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Gerade Verbindung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elplatzhalt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de-DE" smtClean="0"/>
              <a:t>Titelmasterformat durch Klicken bearbeiten</a:t>
            </a:r>
            <a:endParaRPr kumimoji="0" lang="en-US"/>
          </a:p>
        </p:txBody>
      </p:sp>
      <p:sp>
        <p:nvSpPr>
          <p:cNvPr id="30" name="Textplatzhalt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0" name="Datumsplatzhalt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68F6562-3FE3-4123-AE74-8E7370E7DF8B}" type="datetime1">
              <a:rPr lang="de-DE" smtClean="0"/>
              <a:t>12.11.2015</a:t>
            </a:fld>
            <a:endParaRPr lang="de-DE"/>
          </a:p>
        </p:txBody>
      </p:sp>
      <p:sp>
        <p:nvSpPr>
          <p:cNvPr id="22" name="Fußzeilenplatzhalt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de-DE" smtClean="0"/>
              <a:t>Schweizer System                   Hessischer Tischtennis-Verband e.V.</a:t>
            </a:r>
            <a:endParaRPr lang="de-DE"/>
          </a:p>
        </p:txBody>
      </p:sp>
      <p:sp>
        <p:nvSpPr>
          <p:cNvPr id="18" name="Foliennummernplatzhalt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960F616-EF8C-4F41-AF61-A68A52AEEB4F}"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07504" y="548680"/>
            <a:ext cx="8640960" cy="961398"/>
          </a:xfrm>
        </p:spPr>
        <p:txBody>
          <a:bodyPr>
            <a:normAutofit/>
          </a:bodyPr>
          <a:lstStyle/>
          <a:p>
            <a:pPr algn="ctr"/>
            <a:r>
              <a:rPr lang="de-DE" sz="3500" b="1" dirty="0" smtClean="0"/>
              <a:t>Volksbanken Raiffeisenbanken Cup</a:t>
            </a:r>
            <a:r>
              <a:rPr lang="de-DE" sz="100" b="1" dirty="0"/>
              <a:t/>
            </a:r>
            <a:br>
              <a:rPr lang="de-DE" sz="100" b="1" dirty="0"/>
            </a:br>
            <a:r>
              <a:rPr lang="de-DE" sz="100" b="1" dirty="0" smtClean="0"/>
              <a:t>                       					                                                                                                </a:t>
            </a:r>
            <a:r>
              <a:rPr lang="de-DE" sz="2000" b="1" baseline="-25000" dirty="0" err="1" smtClean="0"/>
              <a:t>powered</a:t>
            </a:r>
            <a:r>
              <a:rPr lang="de-DE" sz="2000" b="1" baseline="-25000" dirty="0" smtClean="0"/>
              <a:t> </a:t>
            </a:r>
            <a:r>
              <a:rPr lang="de-DE" sz="2000" b="1" baseline="-25000" dirty="0" err="1" smtClean="0"/>
              <a:t>by</a:t>
            </a:r>
            <a:r>
              <a:rPr lang="de-DE" sz="2000" b="1" baseline="-25000" dirty="0" smtClean="0"/>
              <a:t>  </a:t>
            </a:r>
            <a:endParaRPr lang="de-DE" sz="2000" b="1" dirty="0">
              <a:solidFill>
                <a:srgbClr val="21626B"/>
              </a:solidFill>
              <a:latin typeface="MV Boli" pitchFamily="2" charset="0"/>
              <a:cs typeface="MV Boli" pitchFamily="2" charset="0"/>
            </a:endParaRPr>
          </a:p>
        </p:txBody>
      </p:sp>
      <p:sp>
        <p:nvSpPr>
          <p:cNvPr id="4" name="Fußzeilenplatzhalter 3"/>
          <p:cNvSpPr>
            <a:spLocks noGrp="1"/>
          </p:cNvSpPr>
          <p:nvPr>
            <p:ph type="ftr" sz="quarter" idx="11"/>
          </p:nvPr>
        </p:nvSpPr>
        <p:spPr>
          <a:xfrm>
            <a:off x="659165" y="6356350"/>
            <a:ext cx="7153195" cy="365125"/>
          </a:xfrm>
        </p:spPr>
        <p:txBody>
          <a:bodyPr/>
          <a:lstStyle/>
          <a:p>
            <a:r>
              <a:rPr lang="de-DE" smtClean="0"/>
              <a:t>Schweizer System                   Hessischer Tischtennis-Verband e.V.</a:t>
            </a:r>
            <a:endParaRPr lang="de-DE" dirty="0"/>
          </a:p>
        </p:txBody>
      </p:sp>
      <p:sp>
        <p:nvSpPr>
          <p:cNvPr id="7" name="Foliennummernplatzhalter 6"/>
          <p:cNvSpPr>
            <a:spLocks noGrp="1"/>
          </p:cNvSpPr>
          <p:nvPr>
            <p:ph type="sldNum" sz="quarter" idx="12"/>
          </p:nvPr>
        </p:nvSpPr>
        <p:spPr/>
        <p:txBody>
          <a:bodyPr/>
          <a:lstStyle/>
          <a:p>
            <a:fld id="{A960F616-EF8C-4F41-AF61-A68A52AEEB4F}" type="slidenum">
              <a:rPr lang="de-DE" smtClean="0"/>
              <a:t>1</a:t>
            </a:fld>
            <a:endParaRPr lang="de-DE"/>
          </a:p>
        </p:txBody>
      </p:sp>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0281" y="1700808"/>
            <a:ext cx="4335926" cy="2285224"/>
          </a:xfrm>
          <a:prstGeom prst="rect">
            <a:avLst/>
          </a:prstGeom>
        </p:spPr>
      </p:pic>
      <p:sp>
        <p:nvSpPr>
          <p:cNvPr id="6" name="Textfeld 5"/>
          <p:cNvSpPr txBox="1"/>
          <p:nvPr/>
        </p:nvSpPr>
        <p:spPr>
          <a:xfrm>
            <a:off x="1091335" y="5733256"/>
            <a:ext cx="7272807" cy="630942"/>
          </a:xfrm>
          <a:prstGeom prst="rect">
            <a:avLst/>
          </a:prstGeom>
          <a:noFill/>
        </p:spPr>
        <p:txBody>
          <a:bodyPr wrap="square" rtlCol="0">
            <a:spAutoFit/>
          </a:bodyPr>
          <a:lstStyle/>
          <a:p>
            <a:r>
              <a:rPr lang="de-DE" sz="3500" dirty="0" smtClean="0"/>
              <a:t>Spielsystem „Schweizer System“</a:t>
            </a:r>
            <a:endParaRPr lang="de-DE" sz="3500" dirty="0"/>
          </a:p>
        </p:txBody>
      </p:sp>
      <p:pic>
        <p:nvPicPr>
          <p:cNvPr id="8" name="Grafik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2320" y="1196752"/>
            <a:ext cx="792088" cy="214883"/>
          </a:xfrm>
          <a:prstGeom prst="rect">
            <a:avLst/>
          </a:prstGeom>
          <a:noFill/>
          <a:ln>
            <a:noFill/>
          </a:ln>
        </p:spPr>
      </p:pic>
    </p:spTree>
    <p:extLst>
      <p:ext uri="{BB962C8B-B14F-4D97-AF65-F5344CB8AC3E}">
        <p14:creationId xmlns:p14="http://schemas.microsoft.com/office/powerpoint/2010/main" val="9202208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A960F616-EF8C-4F41-AF61-A68A52AEEB4F}" type="slidenum">
              <a:rPr lang="de-DE" smtClean="0"/>
              <a:t>10</a:t>
            </a:fld>
            <a:endParaRPr lang="de-DE"/>
          </a:p>
        </p:txBody>
      </p:sp>
      <p:sp>
        <p:nvSpPr>
          <p:cNvPr id="5" name="Titel 4"/>
          <p:cNvSpPr>
            <a:spLocks noGrp="1"/>
          </p:cNvSpPr>
          <p:nvPr>
            <p:ph type="title"/>
          </p:nvPr>
        </p:nvSpPr>
        <p:spPr/>
        <p:txBody>
          <a:bodyPr/>
          <a:lstStyle/>
          <a:p>
            <a:r>
              <a:rPr lang="de-DE" dirty="0" smtClean="0"/>
              <a:t>Abschlusstabelle</a:t>
            </a:r>
            <a:endParaRPr lang="de-DE" dirty="0"/>
          </a:p>
        </p:txBody>
      </p:sp>
      <p:pic>
        <p:nvPicPr>
          <p:cNvPr id="6" name="Inhaltsplatzhalt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200" y="260648"/>
            <a:ext cx="2423160" cy="1277112"/>
          </a:xfrm>
          <a:prstGeom prst="rect">
            <a:avLst/>
          </a:prstGeom>
        </p:spPr>
      </p:pic>
      <p:sp>
        <p:nvSpPr>
          <p:cNvPr id="7" name="Rectangle 3"/>
          <p:cNvSpPr txBox="1">
            <a:spLocks noChangeArrowheads="1"/>
          </p:cNvSpPr>
          <p:nvPr/>
        </p:nvSpPr>
        <p:spPr>
          <a:xfrm>
            <a:off x="685800" y="1752600"/>
            <a:ext cx="3670300" cy="59690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buFontTx/>
              <a:buNone/>
              <a:defRPr/>
            </a:pPr>
            <a:r>
              <a:rPr lang="de-DE" sz="1600" dirty="0" smtClean="0">
                <a:latin typeface="Arial" pitchFamily="34" charset="0"/>
                <a:cs typeface="Arial" pitchFamily="34" charset="0"/>
              </a:rPr>
              <a:t>Das Ergebnis der 6. Runde spiegelt sich im Raster wieder.</a:t>
            </a:r>
            <a:endParaRPr lang="de-DE" sz="2000" dirty="0" smtClean="0">
              <a:latin typeface="Arial" pitchFamily="34" charset="0"/>
              <a:cs typeface="Arial" pitchFamily="34" charset="0"/>
            </a:endParaRPr>
          </a:p>
          <a:p>
            <a:pPr>
              <a:buFontTx/>
              <a:buNone/>
              <a:defRPr/>
            </a:pPr>
            <a:endParaRPr lang="de-DE" sz="2000" b="1" dirty="0" smtClean="0"/>
          </a:p>
          <a:p>
            <a:pPr>
              <a:buFontTx/>
              <a:buNone/>
              <a:defRPr/>
            </a:pPr>
            <a:endParaRPr lang="de-DE" sz="1000" dirty="0" smtClean="0"/>
          </a:p>
        </p:txBody>
      </p:sp>
      <p:sp>
        <p:nvSpPr>
          <p:cNvPr id="8" name="Rectangle 3"/>
          <p:cNvSpPr txBox="1">
            <a:spLocks noChangeArrowheads="1"/>
          </p:cNvSpPr>
          <p:nvPr/>
        </p:nvSpPr>
        <p:spPr bwMode="auto">
          <a:xfrm>
            <a:off x="687388" y="2276475"/>
            <a:ext cx="367030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FontTx/>
              <a:buNone/>
              <a:defRPr/>
            </a:pPr>
            <a:r>
              <a:rPr lang="de-DE" sz="1600" dirty="0" smtClean="0">
                <a:latin typeface="Arial" pitchFamily="34" charset="0"/>
                <a:cs typeface="Arial" pitchFamily="34" charset="0"/>
              </a:rPr>
              <a:t>D hat das Turnier mit 6 Siegen überlegen gewonnen.</a:t>
            </a:r>
            <a:br>
              <a:rPr lang="de-DE" sz="1600" dirty="0" smtClean="0">
                <a:latin typeface="Arial" pitchFamily="34" charset="0"/>
                <a:cs typeface="Arial" pitchFamily="34" charset="0"/>
              </a:rPr>
            </a:br>
            <a:r>
              <a:rPr lang="de-DE" sz="1600" dirty="0" smtClean="0">
                <a:latin typeface="Arial" pitchFamily="34" charset="0"/>
                <a:cs typeface="Arial" pitchFamily="34" charset="0"/>
              </a:rPr>
              <a:t>Aber wer ist 2.? A, B und H haben jeweils 4 Siege.</a:t>
            </a:r>
          </a:p>
          <a:p>
            <a:pPr>
              <a:defRPr/>
            </a:pPr>
            <a:endParaRPr lang="de-DE" sz="2000" dirty="0" smtClean="0"/>
          </a:p>
          <a:p>
            <a:pPr>
              <a:buFontTx/>
              <a:buNone/>
              <a:defRPr/>
            </a:pPr>
            <a:endParaRPr lang="de-DE" sz="2000" b="1" dirty="0" smtClean="0"/>
          </a:p>
          <a:p>
            <a:pPr>
              <a:buFontTx/>
              <a:buNone/>
              <a:defRPr/>
            </a:pPr>
            <a:endParaRPr lang="de-DE" sz="1000" dirty="0" smtClean="0"/>
          </a:p>
        </p:txBody>
      </p:sp>
      <p:sp>
        <p:nvSpPr>
          <p:cNvPr id="9" name="Rectangle 3"/>
          <p:cNvSpPr txBox="1">
            <a:spLocks noChangeArrowheads="1"/>
          </p:cNvSpPr>
          <p:nvPr/>
        </p:nvSpPr>
        <p:spPr bwMode="auto">
          <a:xfrm>
            <a:off x="685800" y="3284538"/>
            <a:ext cx="3670300"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FontTx/>
              <a:buNone/>
              <a:defRPr/>
            </a:pPr>
            <a:r>
              <a:rPr lang="de-DE" sz="1600" dirty="0" smtClean="0">
                <a:latin typeface="Arial" pitchFamily="34" charset="0"/>
                <a:cs typeface="Arial" pitchFamily="34" charset="0"/>
              </a:rPr>
              <a:t>C, F, G und I haben jeweils 3 und mit 2 Siegen stehen E, K und L da.</a:t>
            </a:r>
            <a:endParaRPr lang="de-DE" sz="2000" b="1" dirty="0" smtClean="0">
              <a:latin typeface="Arial" pitchFamily="34" charset="0"/>
              <a:cs typeface="Arial" pitchFamily="34" charset="0"/>
            </a:endParaRPr>
          </a:p>
          <a:p>
            <a:pPr>
              <a:buFontTx/>
              <a:buNone/>
              <a:defRPr/>
            </a:pPr>
            <a:endParaRPr lang="de-DE" sz="1000" dirty="0" smtClean="0">
              <a:latin typeface="Arial" pitchFamily="34" charset="0"/>
              <a:cs typeface="Arial" pitchFamily="34" charset="0"/>
            </a:endParaRPr>
          </a:p>
        </p:txBody>
      </p:sp>
      <p:sp>
        <p:nvSpPr>
          <p:cNvPr id="10" name="Rectangle 3"/>
          <p:cNvSpPr txBox="1">
            <a:spLocks noChangeArrowheads="1"/>
          </p:cNvSpPr>
          <p:nvPr/>
        </p:nvSpPr>
        <p:spPr bwMode="auto">
          <a:xfrm>
            <a:off x="692150" y="3789363"/>
            <a:ext cx="36703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FontTx/>
              <a:buNone/>
              <a:defRPr/>
            </a:pPr>
            <a:r>
              <a:rPr lang="de-DE" sz="1600" dirty="0" smtClean="0">
                <a:latin typeface="Arial" pitchFamily="34" charset="0"/>
                <a:cs typeface="Arial" pitchFamily="34" charset="0"/>
              </a:rPr>
              <a:t>Im Falle der Sieggleichheit entscheidet die Buchholzzahl, die die Siege der Gegner einbezieht, bei deren Gleichheit der direkte Vergleich*.</a:t>
            </a:r>
            <a:endParaRPr lang="de-DE" sz="2000" b="1" dirty="0" smtClean="0">
              <a:latin typeface="Arial" pitchFamily="34" charset="0"/>
              <a:cs typeface="Arial" pitchFamily="34" charset="0"/>
            </a:endParaRPr>
          </a:p>
          <a:p>
            <a:pPr>
              <a:buFontTx/>
              <a:buNone/>
              <a:defRPr/>
            </a:pPr>
            <a:endParaRPr lang="de-DE" sz="1000" dirty="0" smtClean="0"/>
          </a:p>
        </p:txBody>
      </p:sp>
      <p:sp>
        <p:nvSpPr>
          <p:cNvPr id="11" name="Rectangle 3"/>
          <p:cNvSpPr txBox="1">
            <a:spLocks noChangeArrowheads="1"/>
          </p:cNvSpPr>
          <p:nvPr/>
        </p:nvSpPr>
        <p:spPr bwMode="auto">
          <a:xfrm>
            <a:off x="692150" y="4797425"/>
            <a:ext cx="36703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FontTx/>
              <a:buNone/>
              <a:defRPr/>
            </a:pPr>
            <a:r>
              <a:rPr lang="de-DE" sz="1600" dirty="0" smtClean="0">
                <a:latin typeface="Arial" pitchFamily="34" charset="0"/>
                <a:cs typeface="Arial" pitchFamily="34" charset="0"/>
              </a:rPr>
              <a:t>Die Ergebnisse der Berechnungen folgen auf der letzten Seite.</a:t>
            </a:r>
          </a:p>
          <a:p>
            <a:pPr>
              <a:defRPr/>
            </a:pPr>
            <a:endParaRPr lang="de-DE" sz="2000" dirty="0" smtClean="0"/>
          </a:p>
          <a:p>
            <a:pPr>
              <a:buFontTx/>
              <a:buNone/>
              <a:defRPr/>
            </a:pPr>
            <a:endParaRPr lang="de-DE" sz="2000" b="1" dirty="0" smtClean="0"/>
          </a:p>
          <a:p>
            <a:pPr>
              <a:buFontTx/>
              <a:buNone/>
              <a:defRPr/>
            </a:pPr>
            <a:endParaRPr lang="de-DE" sz="1000" dirty="0" smtClean="0"/>
          </a:p>
        </p:txBody>
      </p:sp>
      <p:sp>
        <p:nvSpPr>
          <p:cNvPr id="12" name="Rectangle 3"/>
          <p:cNvSpPr txBox="1">
            <a:spLocks noChangeArrowheads="1"/>
          </p:cNvSpPr>
          <p:nvPr/>
        </p:nvSpPr>
        <p:spPr bwMode="auto">
          <a:xfrm>
            <a:off x="693400" y="5330704"/>
            <a:ext cx="36690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FontTx/>
              <a:buNone/>
              <a:defRPr/>
            </a:pPr>
            <a:r>
              <a:rPr lang="de-DE" sz="900" dirty="0" smtClean="0">
                <a:latin typeface="Arial" pitchFamily="34" charset="0"/>
                <a:cs typeface="Arial" pitchFamily="34" charset="0"/>
              </a:rPr>
              <a:t>* Gibt es keinen direkten Vergleich oder ist dieser bei mehreren Spielern nicht aussagekräftig, so ist derjenige Spieler mit dem niedrigeren Q-TTR-Wert (bezogen auf das jeweilige Turnier) besser platziert.</a:t>
            </a:r>
          </a:p>
          <a:p>
            <a:pPr>
              <a:buFontTx/>
              <a:buNone/>
              <a:defRPr/>
            </a:pPr>
            <a:endParaRPr lang="de-DE" sz="2000" b="1" dirty="0" smtClean="0"/>
          </a:p>
          <a:p>
            <a:pPr>
              <a:buFontTx/>
              <a:buNone/>
              <a:defRPr/>
            </a:pPr>
            <a:endParaRPr lang="de-DE" sz="1000" dirty="0" smtClean="0"/>
          </a:p>
        </p:txBody>
      </p:sp>
      <p:graphicFrame>
        <p:nvGraphicFramePr>
          <p:cNvPr id="13" name="Tabelle 12"/>
          <p:cNvGraphicFramePr>
            <a:graphicFrameLocks noGrp="1"/>
          </p:cNvGraphicFramePr>
          <p:nvPr/>
        </p:nvGraphicFramePr>
        <p:xfrm>
          <a:off x="4500563" y="2133600"/>
          <a:ext cx="4032251" cy="3167064"/>
        </p:xfrm>
        <a:graphic>
          <a:graphicData uri="http://schemas.openxmlformats.org/drawingml/2006/table">
            <a:tbl>
              <a:tblPr firstRow="1" bandRow="1">
                <a:tableStyleId>{5C22544A-7EE6-4342-B048-85BDC9FD1C3A}</a:tableStyleId>
              </a:tblPr>
              <a:tblGrid>
                <a:gridCol w="272859"/>
                <a:gridCol w="272859"/>
                <a:gridCol w="272859"/>
                <a:gridCol w="272859"/>
                <a:gridCol w="272859"/>
                <a:gridCol w="272859"/>
                <a:gridCol w="272859"/>
                <a:gridCol w="272859"/>
                <a:gridCol w="272859"/>
                <a:gridCol w="272859"/>
                <a:gridCol w="272859"/>
                <a:gridCol w="272859"/>
                <a:gridCol w="272859"/>
                <a:gridCol w="485084"/>
              </a:tblGrid>
              <a:tr h="263922">
                <a:tc>
                  <a:txBody>
                    <a:bodyPr/>
                    <a:lstStyle/>
                    <a:p>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A</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B</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C</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D</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E</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F</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G</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H</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I</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K</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L</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Platz</a:t>
                      </a:r>
                      <a:endParaRPr lang="de-DE" sz="1000" dirty="0">
                        <a:solidFill>
                          <a:schemeClr val="tx1"/>
                        </a:solidFill>
                      </a:endParaRPr>
                    </a:p>
                  </a:txBody>
                  <a:tcPr marL="91436" marR="91436" marT="45701" marB="45701">
                    <a:solidFill>
                      <a:schemeClr val="bg1">
                        <a:lumMod val="85000"/>
                      </a:schemeClr>
                    </a:solidFill>
                  </a:tcPr>
                </a:tc>
              </a:tr>
              <a:tr h="263922">
                <a:tc>
                  <a:txBody>
                    <a:bodyPr/>
                    <a:lstStyle/>
                    <a:p>
                      <a:r>
                        <a:rPr lang="de-DE" sz="1000" b="1" dirty="0" smtClean="0"/>
                        <a:t>A</a:t>
                      </a:r>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4</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r>
              <a:tr h="263922">
                <a:tc>
                  <a:txBody>
                    <a:bodyPr/>
                    <a:lstStyle/>
                    <a:p>
                      <a:r>
                        <a:rPr lang="de-DE" sz="1000" b="1" dirty="0" smtClean="0"/>
                        <a:t>B</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4</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r>
              <a:tr h="263922">
                <a:tc>
                  <a:txBody>
                    <a:bodyPr/>
                    <a:lstStyle/>
                    <a:p>
                      <a:r>
                        <a:rPr lang="de-DE" sz="1000" b="1" dirty="0" smtClean="0"/>
                        <a:t>C</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3</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r>
              <a:tr h="263922">
                <a:tc>
                  <a:txBody>
                    <a:bodyPr/>
                    <a:lstStyle/>
                    <a:p>
                      <a:r>
                        <a:rPr lang="de-DE" sz="1000" b="1" dirty="0" smtClean="0"/>
                        <a:t>D</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6</a:t>
                      </a:r>
                      <a:endParaRPr lang="de-DE" sz="1000" b="1" dirty="0"/>
                    </a:p>
                  </a:txBody>
                  <a:tcPr marL="91436" marR="91436" marT="45701" marB="45701">
                    <a:solidFill>
                      <a:schemeClr val="bg1">
                        <a:lumMod val="85000"/>
                      </a:schemeClr>
                    </a:solidFill>
                  </a:tcPr>
                </a:tc>
                <a:tc>
                  <a:txBody>
                    <a:bodyPr/>
                    <a:lstStyle/>
                    <a:p>
                      <a:r>
                        <a:rPr lang="de-DE" sz="1000" b="1" dirty="0" smtClean="0"/>
                        <a:t>1.</a:t>
                      </a:r>
                      <a:endParaRPr lang="de-DE" sz="1000" b="1" dirty="0"/>
                    </a:p>
                  </a:txBody>
                  <a:tcPr marL="91436" marR="91436" marT="45701" marB="45701">
                    <a:solidFill>
                      <a:schemeClr val="bg1">
                        <a:lumMod val="85000"/>
                      </a:schemeClr>
                    </a:solidFill>
                  </a:tcPr>
                </a:tc>
              </a:tr>
              <a:tr h="263922">
                <a:tc>
                  <a:txBody>
                    <a:bodyPr/>
                    <a:lstStyle/>
                    <a:p>
                      <a:r>
                        <a:rPr lang="de-DE" sz="1000" b="1" dirty="0" smtClean="0"/>
                        <a:t>E</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2</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r>
              <a:tr h="263922">
                <a:tc>
                  <a:txBody>
                    <a:bodyPr/>
                    <a:lstStyle/>
                    <a:p>
                      <a:r>
                        <a:rPr lang="de-DE" sz="1000" b="1" dirty="0" smtClean="0"/>
                        <a:t>F</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solidFill>
                            <a:srgbClr val="C00000"/>
                          </a:solidFill>
                        </a:rPr>
                        <a:t>3</a:t>
                      </a:r>
                      <a:endParaRPr lang="de-DE" sz="1000" b="1" dirty="0">
                        <a:solidFill>
                          <a:srgbClr val="C00000"/>
                        </a:solidFill>
                      </a:endParaRPr>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r>
              <a:tr h="263922">
                <a:tc>
                  <a:txBody>
                    <a:bodyPr/>
                    <a:lstStyle/>
                    <a:p>
                      <a:r>
                        <a:rPr lang="de-DE" sz="1000" b="1" dirty="0" smtClean="0"/>
                        <a:t>G</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solidFill>
                            <a:srgbClr val="C00000"/>
                          </a:solidFill>
                        </a:rPr>
                        <a:t>3</a:t>
                      </a:r>
                      <a:endParaRPr lang="de-DE" sz="1000" b="1" dirty="0">
                        <a:solidFill>
                          <a:srgbClr val="C00000"/>
                        </a:solidFill>
                      </a:endParaRPr>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r>
              <a:tr h="263922">
                <a:tc>
                  <a:txBody>
                    <a:bodyPr/>
                    <a:lstStyle/>
                    <a:p>
                      <a:r>
                        <a:rPr lang="de-DE" sz="1000" b="1" dirty="0" smtClean="0"/>
                        <a:t>H</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solidFill>
                            <a:srgbClr val="C00000"/>
                          </a:solidFill>
                        </a:rPr>
                        <a:t>4</a:t>
                      </a:r>
                      <a:endParaRPr lang="de-DE" sz="1000" b="1" dirty="0">
                        <a:solidFill>
                          <a:srgbClr val="C00000"/>
                        </a:solidFill>
                      </a:endParaRPr>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r>
              <a:tr h="263922">
                <a:tc>
                  <a:txBody>
                    <a:bodyPr/>
                    <a:lstStyle/>
                    <a:p>
                      <a:r>
                        <a:rPr lang="de-DE" sz="1000" b="1" dirty="0" smtClean="0"/>
                        <a:t>I</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solidFill>
                            <a:srgbClr val="C00000"/>
                          </a:solidFill>
                        </a:rPr>
                        <a:t>3</a:t>
                      </a:r>
                      <a:endParaRPr lang="de-DE" sz="1000" b="1" dirty="0">
                        <a:solidFill>
                          <a:srgbClr val="C00000"/>
                        </a:solidFill>
                      </a:endParaRPr>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r>
              <a:tr h="263922">
                <a:tc>
                  <a:txBody>
                    <a:bodyPr/>
                    <a:lstStyle/>
                    <a:p>
                      <a:r>
                        <a:rPr lang="de-DE" sz="1000" b="1" dirty="0" smtClean="0"/>
                        <a:t>K</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solidFill>
                            <a:srgbClr val="C00000"/>
                          </a:solidFill>
                        </a:rPr>
                        <a:t>2</a:t>
                      </a:r>
                      <a:endParaRPr lang="de-DE" sz="1000" b="1" dirty="0">
                        <a:solidFill>
                          <a:srgbClr val="C00000"/>
                        </a:solidFill>
                      </a:endParaRPr>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r>
              <a:tr h="263922">
                <a:tc>
                  <a:txBody>
                    <a:bodyPr/>
                    <a:lstStyle/>
                    <a:p>
                      <a:r>
                        <a:rPr lang="de-DE" sz="1000" b="1" dirty="0" smtClean="0"/>
                        <a:t>L</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r>
                        <a:rPr lang="de-DE" sz="1000" b="1" dirty="0" smtClean="0">
                          <a:solidFill>
                            <a:srgbClr val="C00000"/>
                          </a:solidFill>
                        </a:rPr>
                        <a:t>2</a:t>
                      </a:r>
                      <a:endParaRPr lang="de-DE" sz="1000" b="1" dirty="0">
                        <a:solidFill>
                          <a:srgbClr val="C00000"/>
                        </a:solidFill>
                      </a:endParaRPr>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r>
            </a:tbl>
          </a:graphicData>
        </a:graphic>
      </p:graphicFrame>
      <p:sp>
        <p:nvSpPr>
          <p:cNvPr id="14" name="Fußzeilenplatzhalter 2"/>
          <p:cNvSpPr>
            <a:spLocks noGrp="1"/>
          </p:cNvSpPr>
          <p:nvPr>
            <p:ph type="ftr" sz="quarter" idx="11"/>
          </p:nvPr>
        </p:nvSpPr>
        <p:spPr>
          <a:xfrm>
            <a:off x="4139952" y="6492875"/>
            <a:ext cx="4344436" cy="365125"/>
          </a:xfrm>
        </p:spPr>
        <p:txBody>
          <a:bodyPr/>
          <a:lstStyle/>
          <a:p>
            <a:r>
              <a:rPr lang="de-DE" dirty="0" smtClean="0"/>
              <a:t>Schweizer System                   Hessischer Tischtennis-Verband e.V.</a:t>
            </a:r>
            <a:endParaRPr lang="de-DE" dirty="0"/>
          </a:p>
        </p:txBody>
      </p:sp>
    </p:spTree>
    <p:extLst>
      <p:ext uri="{BB962C8B-B14F-4D97-AF65-F5344CB8AC3E}">
        <p14:creationId xmlns:p14="http://schemas.microsoft.com/office/powerpoint/2010/main" val="304316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build="p"/>
      <p:bldP spid="10" grpId="0" build="p"/>
      <p:bldP spid="11" grpId="0" build="p"/>
      <p:bldP spid="1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A960F616-EF8C-4F41-AF61-A68A52AEEB4F}" type="slidenum">
              <a:rPr lang="de-DE" smtClean="0"/>
              <a:t>11</a:t>
            </a:fld>
            <a:endParaRPr lang="de-DE"/>
          </a:p>
        </p:txBody>
      </p:sp>
      <p:sp>
        <p:nvSpPr>
          <p:cNvPr id="5" name="Titel 4"/>
          <p:cNvSpPr>
            <a:spLocks noGrp="1"/>
          </p:cNvSpPr>
          <p:nvPr>
            <p:ph type="title"/>
          </p:nvPr>
        </p:nvSpPr>
        <p:spPr>
          <a:xfrm>
            <a:off x="457200" y="274638"/>
            <a:ext cx="4402832" cy="1143000"/>
          </a:xfrm>
        </p:spPr>
        <p:txBody>
          <a:bodyPr>
            <a:normAutofit fontScale="90000"/>
          </a:bodyPr>
          <a:lstStyle/>
          <a:p>
            <a:r>
              <a:rPr lang="de-DE" dirty="0" smtClean="0"/>
              <a:t>Abschlusstabelle vollständig</a:t>
            </a:r>
            <a:endParaRPr lang="de-DE" dirty="0"/>
          </a:p>
        </p:txBody>
      </p:sp>
      <p:pic>
        <p:nvPicPr>
          <p:cNvPr id="6" name="Inhaltsplatzhalt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200" y="260648"/>
            <a:ext cx="2423160" cy="1277112"/>
          </a:xfrm>
          <a:prstGeom prst="rect">
            <a:avLst/>
          </a:prstGeom>
        </p:spPr>
      </p:pic>
      <p:sp>
        <p:nvSpPr>
          <p:cNvPr id="7" name="Rectangle 3"/>
          <p:cNvSpPr txBox="1">
            <a:spLocks noChangeArrowheads="1"/>
          </p:cNvSpPr>
          <p:nvPr/>
        </p:nvSpPr>
        <p:spPr>
          <a:xfrm>
            <a:off x="685800" y="1752600"/>
            <a:ext cx="3670300" cy="4052888"/>
          </a:xfrm>
          <a:prstGeom prst="rect">
            <a:avLst/>
          </a:prstGeom>
        </p:spPr>
        <p:txBody>
          <a:bodyPr vert="horz">
            <a:normAutofit lnSpcReduction="1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buFontTx/>
              <a:buNone/>
              <a:defRPr/>
            </a:pPr>
            <a:r>
              <a:rPr lang="de-DE" sz="1600" dirty="0" smtClean="0">
                <a:latin typeface="Arial" pitchFamily="34" charset="0"/>
                <a:cs typeface="Arial" pitchFamily="34" charset="0"/>
              </a:rPr>
              <a:t>Ergebnis = Summe der Siege der Gegner (Freilos = Siege des Letzten).</a:t>
            </a:r>
            <a:br>
              <a:rPr lang="de-DE" sz="1600" dirty="0" smtClean="0">
                <a:latin typeface="Arial" pitchFamily="34" charset="0"/>
                <a:cs typeface="Arial" pitchFamily="34" charset="0"/>
              </a:rPr>
            </a:br>
            <a:r>
              <a:rPr lang="de-DE" sz="1600" dirty="0" smtClean="0">
                <a:latin typeface="Arial" pitchFamily="34" charset="0"/>
                <a:cs typeface="Arial" pitchFamily="34" charset="0"/>
              </a:rPr>
              <a:t/>
            </a:r>
            <a:br>
              <a:rPr lang="de-DE" sz="1600" dirty="0" smtClean="0">
                <a:latin typeface="Arial" pitchFamily="34" charset="0"/>
                <a:cs typeface="Arial" pitchFamily="34" charset="0"/>
              </a:rPr>
            </a:br>
            <a:r>
              <a:rPr lang="de-DE" sz="1600" dirty="0" smtClean="0">
                <a:latin typeface="Arial" pitchFamily="34" charset="0"/>
                <a:cs typeface="Arial" pitchFamily="34" charset="0"/>
              </a:rPr>
              <a:t>A(4) = C3+D6+F3+H4+K2+L2 = 20</a:t>
            </a:r>
            <a:br>
              <a:rPr lang="de-DE" sz="1600" dirty="0" smtClean="0">
                <a:latin typeface="Arial" pitchFamily="34" charset="0"/>
                <a:cs typeface="Arial" pitchFamily="34" charset="0"/>
              </a:rPr>
            </a:br>
            <a:r>
              <a:rPr lang="de-DE" sz="1600" dirty="0" smtClean="0">
                <a:latin typeface="Arial" pitchFamily="34" charset="0"/>
                <a:cs typeface="Arial" pitchFamily="34" charset="0"/>
              </a:rPr>
              <a:t>B(4) = C3+D6+F3+G3+H4+I3 = 22</a:t>
            </a:r>
            <a:br>
              <a:rPr lang="de-DE" sz="1600" dirty="0" smtClean="0">
                <a:latin typeface="Arial" pitchFamily="34" charset="0"/>
                <a:cs typeface="Arial" pitchFamily="34" charset="0"/>
              </a:rPr>
            </a:br>
            <a:r>
              <a:rPr lang="de-DE" sz="1600" dirty="0" smtClean="0">
                <a:latin typeface="Arial" pitchFamily="34" charset="0"/>
                <a:cs typeface="Arial" pitchFamily="34" charset="0"/>
              </a:rPr>
              <a:t>H(4) = A4+B4+C3+D6+E2+FL2=21</a:t>
            </a:r>
            <a:br>
              <a:rPr lang="de-DE" sz="1600" dirty="0" smtClean="0">
                <a:latin typeface="Arial" pitchFamily="34" charset="0"/>
                <a:cs typeface="Arial" pitchFamily="34" charset="0"/>
              </a:rPr>
            </a:br>
            <a:r>
              <a:rPr lang="de-DE" sz="1600" dirty="0" smtClean="0">
                <a:latin typeface="Arial" pitchFamily="34" charset="0"/>
                <a:cs typeface="Arial" pitchFamily="34" charset="0"/>
              </a:rPr>
              <a:t/>
            </a:r>
            <a:br>
              <a:rPr lang="de-DE" sz="1600" dirty="0" smtClean="0">
                <a:latin typeface="Arial" pitchFamily="34" charset="0"/>
                <a:cs typeface="Arial" pitchFamily="34" charset="0"/>
              </a:rPr>
            </a:br>
            <a:r>
              <a:rPr lang="de-DE" sz="1600" dirty="0" smtClean="0">
                <a:latin typeface="Arial" pitchFamily="34" charset="0"/>
                <a:cs typeface="Arial" pitchFamily="34" charset="0"/>
              </a:rPr>
              <a:t>C(3) = A4+B4+D6+E2+F3+H4 = 23</a:t>
            </a:r>
            <a:br>
              <a:rPr lang="de-DE" sz="1600" dirty="0" smtClean="0">
                <a:latin typeface="Arial" pitchFamily="34" charset="0"/>
                <a:cs typeface="Arial" pitchFamily="34" charset="0"/>
              </a:rPr>
            </a:br>
            <a:r>
              <a:rPr lang="de-DE" sz="1600" dirty="0" smtClean="0">
                <a:latin typeface="Arial" pitchFamily="34" charset="0"/>
                <a:cs typeface="Arial" pitchFamily="34" charset="0"/>
              </a:rPr>
              <a:t>F(3) = A4+B4+C3+G3+I3+FL2=19</a:t>
            </a:r>
            <a:br>
              <a:rPr lang="de-DE" sz="1600" dirty="0" smtClean="0">
                <a:latin typeface="Arial" pitchFamily="34" charset="0"/>
                <a:cs typeface="Arial" pitchFamily="34" charset="0"/>
              </a:rPr>
            </a:br>
            <a:r>
              <a:rPr lang="de-DE" sz="1600" dirty="0" smtClean="0">
                <a:latin typeface="Arial" pitchFamily="34" charset="0"/>
                <a:cs typeface="Arial" pitchFamily="34" charset="0"/>
              </a:rPr>
              <a:t>G(3) = B4+E2+F3+K2+L2+FL2 = 15</a:t>
            </a:r>
            <a:br>
              <a:rPr lang="de-DE" sz="1600" dirty="0" smtClean="0">
                <a:latin typeface="Arial" pitchFamily="34" charset="0"/>
                <a:cs typeface="Arial" pitchFamily="34" charset="0"/>
              </a:rPr>
            </a:br>
            <a:r>
              <a:rPr lang="de-DE" sz="1600" dirty="0" smtClean="0">
                <a:latin typeface="Arial" pitchFamily="34" charset="0"/>
                <a:cs typeface="Arial" pitchFamily="34" charset="0"/>
              </a:rPr>
              <a:t>I(3) = B4+D6+E2+F3+K2+FL2 = 19</a:t>
            </a:r>
            <a:br>
              <a:rPr lang="de-DE" sz="1600" dirty="0" smtClean="0">
                <a:latin typeface="Arial" pitchFamily="34" charset="0"/>
                <a:cs typeface="Arial" pitchFamily="34" charset="0"/>
              </a:rPr>
            </a:br>
            <a:r>
              <a:rPr lang="de-DE" sz="1600" dirty="0" smtClean="0">
                <a:latin typeface="Arial" pitchFamily="34" charset="0"/>
                <a:cs typeface="Arial" pitchFamily="34" charset="0"/>
              </a:rPr>
              <a:t>direkter Vergleich entscheidet F vor I</a:t>
            </a:r>
            <a:br>
              <a:rPr lang="de-DE" sz="1600" dirty="0" smtClean="0">
                <a:latin typeface="Arial" pitchFamily="34" charset="0"/>
                <a:cs typeface="Arial" pitchFamily="34" charset="0"/>
              </a:rPr>
            </a:br>
            <a:r>
              <a:rPr lang="de-DE" sz="1600" dirty="0" smtClean="0">
                <a:latin typeface="Arial" pitchFamily="34" charset="0"/>
                <a:cs typeface="Arial" pitchFamily="34" charset="0"/>
              </a:rPr>
              <a:t/>
            </a:r>
            <a:br>
              <a:rPr lang="de-DE" sz="1600" dirty="0" smtClean="0">
                <a:latin typeface="Arial" pitchFamily="34" charset="0"/>
                <a:cs typeface="Arial" pitchFamily="34" charset="0"/>
              </a:rPr>
            </a:br>
            <a:r>
              <a:rPr lang="de-DE" sz="1600" dirty="0" smtClean="0">
                <a:latin typeface="Arial" pitchFamily="34" charset="0"/>
                <a:cs typeface="Arial" pitchFamily="34" charset="0"/>
              </a:rPr>
              <a:t>E(2) = C3+G3+H4+I3+K2+L2 = 17</a:t>
            </a:r>
            <a:br>
              <a:rPr lang="de-DE" sz="1600" dirty="0" smtClean="0">
                <a:latin typeface="Arial" pitchFamily="34" charset="0"/>
                <a:cs typeface="Arial" pitchFamily="34" charset="0"/>
              </a:rPr>
            </a:br>
            <a:r>
              <a:rPr lang="de-DE" sz="1600" dirty="0" smtClean="0">
                <a:latin typeface="Arial" pitchFamily="34" charset="0"/>
                <a:cs typeface="Arial" pitchFamily="34" charset="0"/>
              </a:rPr>
              <a:t>K(2) = A4+E2+G3+I2+L2+FL2 = 15</a:t>
            </a:r>
            <a:br>
              <a:rPr lang="de-DE" sz="1600" dirty="0" smtClean="0">
                <a:latin typeface="Arial" pitchFamily="34" charset="0"/>
                <a:cs typeface="Arial" pitchFamily="34" charset="0"/>
              </a:rPr>
            </a:br>
            <a:r>
              <a:rPr lang="de-DE" sz="1600" dirty="0" smtClean="0">
                <a:latin typeface="Arial" pitchFamily="34" charset="0"/>
                <a:cs typeface="Arial" pitchFamily="34" charset="0"/>
              </a:rPr>
              <a:t>L(2) = A4+D6+E2+G3+K2+FL2 = 19</a:t>
            </a:r>
            <a:br>
              <a:rPr lang="de-DE" sz="1600" dirty="0" smtClean="0">
                <a:latin typeface="Arial" pitchFamily="34" charset="0"/>
                <a:cs typeface="Arial" pitchFamily="34" charset="0"/>
              </a:rPr>
            </a:br>
            <a:endParaRPr lang="de-DE" sz="2000" dirty="0" smtClean="0">
              <a:latin typeface="Arial" pitchFamily="34" charset="0"/>
              <a:cs typeface="Arial" pitchFamily="34" charset="0"/>
            </a:endParaRPr>
          </a:p>
          <a:p>
            <a:pPr>
              <a:buFontTx/>
              <a:buNone/>
              <a:defRPr/>
            </a:pPr>
            <a:endParaRPr lang="de-DE" sz="2000" b="1" dirty="0" smtClean="0"/>
          </a:p>
          <a:p>
            <a:pPr>
              <a:buFontTx/>
              <a:buNone/>
              <a:defRPr/>
            </a:pPr>
            <a:endParaRPr lang="de-DE" sz="1000" dirty="0" smtClean="0"/>
          </a:p>
        </p:txBody>
      </p:sp>
      <p:graphicFrame>
        <p:nvGraphicFramePr>
          <p:cNvPr id="8" name="Tabelle 7"/>
          <p:cNvGraphicFramePr>
            <a:graphicFrameLocks noGrp="1"/>
          </p:cNvGraphicFramePr>
          <p:nvPr/>
        </p:nvGraphicFramePr>
        <p:xfrm>
          <a:off x="4500563" y="2133600"/>
          <a:ext cx="4032251" cy="3167064"/>
        </p:xfrm>
        <a:graphic>
          <a:graphicData uri="http://schemas.openxmlformats.org/drawingml/2006/table">
            <a:tbl>
              <a:tblPr firstRow="1" bandRow="1">
                <a:tableStyleId>{5C22544A-7EE6-4342-B048-85BDC9FD1C3A}</a:tableStyleId>
              </a:tblPr>
              <a:tblGrid>
                <a:gridCol w="272859"/>
                <a:gridCol w="272859"/>
                <a:gridCol w="272859"/>
                <a:gridCol w="272859"/>
                <a:gridCol w="272859"/>
                <a:gridCol w="272859"/>
                <a:gridCol w="272859"/>
                <a:gridCol w="272859"/>
                <a:gridCol w="272859"/>
                <a:gridCol w="272859"/>
                <a:gridCol w="272859"/>
                <a:gridCol w="272859"/>
                <a:gridCol w="272859"/>
                <a:gridCol w="485084"/>
              </a:tblGrid>
              <a:tr h="263922">
                <a:tc>
                  <a:txBody>
                    <a:bodyPr/>
                    <a:lstStyle/>
                    <a:p>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A</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B</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C</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D</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E</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F</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G</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H</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I</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K</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L</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Platz</a:t>
                      </a:r>
                      <a:endParaRPr lang="de-DE" sz="1000" dirty="0">
                        <a:solidFill>
                          <a:schemeClr val="tx1"/>
                        </a:solidFill>
                      </a:endParaRPr>
                    </a:p>
                  </a:txBody>
                  <a:tcPr marL="91436" marR="91436" marT="45701" marB="45701">
                    <a:solidFill>
                      <a:schemeClr val="bg1">
                        <a:lumMod val="85000"/>
                      </a:schemeClr>
                    </a:solidFill>
                  </a:tcPr>
                </a:tc>
              </a:tr>
              <a:tr h="263922">
                <a:tc>
                  <a:txBody>
                    <a:bodyPr/>
                    <a:lstStyle/>
                    <a:p>
                      <a:r>
                        <a:rPr lang="de-DE" sz="1000" b="1" dirty="0" smtClean="0"/>
                        <a:t>A</a:t>
                      </a:r>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4</a:t>
                      </a:r>
                      <a:endParaRPr lang="de-DE" sz="1000" b="1" dirty="0"/>
                    </a:p>
                  </a:txBody>
                  <a:tcPr marL="91436" marR="91436" marT="45701" marB="45701">
                    <a:solidFill>
                      <a:schemeClr val="bg1">
                        <a:lumMod val="85000"/>
                      </a:schemeClr>
                    </a:solidFill>
                  </a:tcPr>
                </a:tc>
                <a:tc>
                  <a:txBody>
                    <a:bodyPr/>
                    <a:lstStyle/>
                    <a:p>
                      <a:r>
                        <a:rPr lang="de-DE" sz="1000" b="1" dirty="0" smtClean="0"/>
                        <a:t>4</a:t>
                      </a:r>
                      <a:r>
                        <a:rPr lang="de-DE" sz="1000" b="1" smtClean="0"/>
                        <a:t>.</a:t>
                      </a:r>
                      <a:endParaRPr lang="de-DE" sz="1000" b="1" dirty="0"/>
                    </a:p>
                  </a:txBody>
                  <a:tcPr marL="91436" marR="91436" marT="45701" marB="45701">
                    <a:solidFill>
                      <a:schemeClr val="bg1">
                        <a:lumMod val="85000"/>
                      </a:schemeClr>
                    </a:solidFill>
                  </a:tcPr>
                </a:tc>
              </a:tr>
              <a:tr h="263922">
                <a:tc>
                  <a:txBody>
                    <a:bodyPr/>
                    <a:lstStyle/>
                    <a:p>
                      <a:r>
                        <a:rPr lang="de-DE" sz="1000" b="1" dirty="0" smtClean="0"/>
                        <a:t>B</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4</a:t>
                      </a:r>
                      <a:endParaRPr lang="de-DE" sz="1000" b="1" dirty="0"/>
                    </a:p>
                  </a:txBody>
                  <a:tcPr marL="91436" marR="91436" marT="45701" marB="45701">
                    <a:solidFill>
                      <a:schemeClr val="bg1">
                        <a:lumMod val="85000"/>
                      </a:schemeClr>
                    </a:solidFill>
                  </a:tcPr>
                </a:tc>
                <a:tc>
                  <a:txBody>
                    <a:bodyPr/>
                    <a:lstStyle/>
                    <a:p>
                      <a:r>
                        <a:rPr lang="de-DE" sz="1000" b="1" dirty="0" smtClean="0"/>
                        <a:t>2.</a:t>
                      </a:r>
                      <a:endParaRPr lang="de-DE" sz="1000" b="1" dirty="0"/>
                    </a:p>
                  </a:txBody>
                  <a:tcPr marL="91436" marR="91436" marT="45701" marB="45701">
                    <a:solidFill>
                      <a:schemeClr val="bg1">
                        <a:lumMod val="85000"/>
                      </a:schemeClr>
                    </a:solidFill>
                  </a:tcPr>
                </a:tc>
              </a:tr>
              <a:tr h="263922">
                <a:tc>
                  <a:txBody>
                    <a:bodyPr/>
                    <a:lstStyle/>
                    <a:p>
                      <a:r>
                        <a:rPr lang="de-DE" sz="1000" b="1" dirty="0" smtClean="0"/>
                        <a:t>C</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3</a:t>
                      </a:r>
                      <a:endParaRPr lang="de-DE" sz="1000" b="1" dirty="0"/>
                    </a:p>
                  </a:txBody>
                  <a:tcPr marL="91436" marR="91436" marT="45701" marB="45701">
                    <a:solidFill>
                      <a:schemeClr val="bg1">
                        <a:lumMod val="85000"/>
                      </a:schemeClr>
                    </a:solidFill>
                  </a:tcPr>
                </a:tc>
                <a:tc>
                  <a:txBody>
                    <a:bodyPr/>
                    <a:lstStyle/>
                    <a:p>
                      <a:r>
                        <a:rPr lang="de-DE" sz="1000" b="1" dirty="0" smtClean="0"/>
                        <a:t>5.</a:t>
                      </a:r>
                      <a:endParaRPr lang="de-DE" sz="1000" b="1" dirty="0"/>
                    </a:p>
                  </a:txBody>
                  <a:tcPr marL="91436" marR="91436" marT="45701" marB="45701">
                    <a:solidFill>
                      <a:schemeClr val="bg1">
                        <a:lumMod val="85000"/>
                      </a:schemeClr>
                    </a:solidFill>
                  </a:tcPr>
                </a:tc>
              </a:tr>
              <a:tr h="263922">
                <a:tc>
                  <a:txBody>
                    <a:bodyPr/>
                    <a:lstStyle/>
                    <a:p>
                      <a:r>
                        <a:rPr lang="de-DE" sz="1000" b="1" dirty="0" smtClean="0"/>
                        <a:t>D</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6</a:t>
                      </a:r>
                      <a:endParaRPr lang="de-DE" sz="1000" b="1" dirty="0"/>
                    </a:p>
                  </a:txBody>
                  <a:tcPr marL="91436" marR="91436" marT="45701" marB="45701">
                    <a:solidFill>
                      <a:schemeClr val="bg1">
                        <a:lumMod val="85000"/>
                      </a:schemeClr>
                    </a:solidFill>
                  </a:tcPr>
                </a:tc>
                <a:tc>
                  <a:txBody>
                    <a:bodyPr/>
                    <a:lstStyle/>
                    <a:p>
                      <a:r>
                        <a:rPr lang="de-DE" sz="1000" b="1" dirty="0" smtClean="0"/>
                        <a:t>1.</a:t>
                      </a:r>
                      <a:endParaRPr lang="de-DE" sz="1000" b="1" dirty="0"/>
                    </a:p>
                  </a:txBody>
                  <a:tcPr marL="91436" marR="91436" marT="45701" marB="45701">
                    <a:solidFill>
                      <a:schemeClr val="bg1">
                        <a:lumMod val="85000"/>
                      </a:schemeClr>
                    </a:solidFill>
                  </a:tcPr>
                </a:tc>
              </a:tr>
              <a:tr h="263922">
                <a:tc>
                  <a:txBody>
                    <a:bodyPr/>
                    <a:lstStyle/>
                    <a:p>
                      <a:r>
                        <a:rPr lang="de-DE" sz="1000" b="1" dirty="0" smtClean="0"/>
                        <a:t>E</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2</a:t>
                      </a:r>
                      <a:endParaRPr lang="de-DE" sz="1000" b="1" dirty="0"/>
                    </a:p>
                  </a:txBody>
                  <a:tcPr marL="91436" marR="91436" marT="45701" marB="45701">
                    <a:solidFill>
                      <a:schemeClr val="bg1">
                        <a:lumMod val="85000"/>
                      </a:schemeClr>
                    </a:solidFill>
                  </a:tcPr>
                </a:tc>
                <a:tc>
                  <a:txBody>
                    <a:bodyPr/>
                    <a:lstStyle/>
                    <a:p>
                      <a:r>
                        <a:rPr lang="de-DE" sz="1000" b="1" dirty="0" smtClean="0"/>
                        <a:t>10.</a:t>
                      </a:r>
                      <a:endParaRPr lang="de-DE" sz="1000" b="1" dirty="0"/>
                    </a:p>
                  </a:txBody>
                  <a:tcPr marL="91436" marR="91436" marT="45701" marB="45701">
                    <a:solidFill>
                      <a:schemeClr val="bg1">
                        <a:lumMod val="85000"/>
                      </a:schemeClr>
                    </a:solidFill>
                  </a:tcPr>
                </a:tc>
              </a:tr>
              <a:tr h="263922">
                <a:tc>
                  <a:txBody>
                    <a:bodyPr/>
                    <a:lstStyle/>
                    <a:p>
                      <a:r>
                        <a:rPr lang="de-DE" sz="1000" b="1" dirty="0" smtClean="0"/>
                        <a:t>F</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solidFill>
                            <a:srgbClr val="C00000"/>
                          </a:solidFill>
                        </a:rPr>
                        <a:t>3</a:t>
                      </a:r>
                      <a:endParaRPr lang="de-DE" sz="1000" b="1" dirty="0">
                        <a:solidFill>
                          <a:srgbClr val="C00000"/>
                        </a:solidFill>
                      </a:endParaRPr>
                    </a:p>
                  </a:txBody>
                  <a:tcPr marL="91436" marR="91436" marT="45701" marB="45701">
                    <a:solidFill>
                      <a:schemeClr val="bg1">
                        <a:lumMod val="85000"/>
                      </a:schemeClr>
                    </a:solidFill>
                  </a:tcPr>
                </a:tc>
                <a:tc>
                  <a:txBody>
                    <a:bodyPr/>
                    <a:lstStyle/>
                    <a:p>
                      <a:r>
                        <a:rPr lang="de-DE" sz="1000" b="1" dirty="0" smtClean="0"/>
                        <a:t>6.</a:t>
                      </a:r>
                      <a:endParaRPr lang="de-DE" sz="1000" b="1" dirty="0"/>
                    </a:p>
                  </a:txBody>
                  <a:tcPr marL="91436" marR="91436" marT="45701" marB="45701">
                    <a:solidFill>
                      <a:schemeClr val="bg1">
                        <a:lumMod val="85000"/>
                      </a:schemeClr>
                    </a:solidFill>
                  </a:tcPr>
                </a:tc>
              </a:tr>
              <a:tr h="263922">
                <a:tc>
                  <a:txBody>
                    <a:bodyPr/>
                    <a:lstStyle/>
                    <a:p>
                      <a:r>
                        <a:rPr lang="de-DE" sz="1000" b="1" dirty="0" smtClean="0"/>
                        <a:t>G</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solidFill>
                            <a:srgbClr val="C00000"/>
                          </a:solidFill>
                        </a:rPr>
                        <a:t>3</a:t>
                      </a:r>
                      <a:endParaRPr lang="de-DE" sz="1000" b="1" dirty="0">
                        <a:solidFill>
                          <a:srgbClr val="C00000"/>
                        </a:solidFill>
                      </a:endParaRPr>
                    </a:p>
                  </a:txBody>
                  <a:tcPr marL="91436" marR="91436" marT="45701" marB="45701">
                    <a:solidFill>
                      <a:schemeClr val="bg1">
                        <a:lumMod val="85000"/>
                      </a:schemeClr>
                    </a:solidFill>
                  </a:tcPr>
                </a:tc>
                <a:tc>
                  <a:txBody>
                    <a:bodyPr/>
                    <a:lstStyle/>
                    <a:p>
                      <a:r>
                        <a:rPr lang="de-DE" sz="1000" b="1" dirty="0" smtClean="0"/>
                        <a:t>8.</a:t>
                      </a:r>
                      <a:endParaRPr lang="de-DE" sz="1000" b="1" dirty="0"/>
                    </a:p>
                  </a:txBody>
                  <a:tcPr marL="91436" marR="91436" marT="45701" marB="45701">
                    <a:solidFill>
                      <a:schemeClr val="bg1">
                        <a:lumMod val="85000"/>
                      </a:schemeClr>
                    </a:solidFill>
                  </a:tcPr>
                </a:tc>
              </a:tr>
              <a:tr h="263922">
                <a:tc>
                  <a:txBody>
                    <a:bodyPr/>
                    <a:lstStyle/>
                    <a:p>
                      <a:r>
                        <a:rPr lang="de-DE" sz="1000" b="1" dirty="0" smtClean="0"/>
                        <a:t>H</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solidFill>
                            <a:srgbClr val="C00000"/>
                          </a:solidFill>
                        </a:rPr>
                        <a:t>4</a:t>
                      </a:r>
                      <a:endParaRPr lang="de-DE" sz="1000" b="1" dirty="0">
                        <a:solidFill>
                          <a:srgbClr val="C00000"/>
                        </a:solidFill>
                      </a:endParaRPr>
                    </a:p>
                  </a:txBody>
                  <a:tcPr marL="91436" marR="91436" marT="45701" marB="45701">
                    <a:solidFill>
                      <a:schemeClr val="bg1">
                        <a:lumMod val="85000"/>
                      </a:schemeClr>
                    </a:solidFill>
                  </a:tcPr>
                </a:tc>
                <a:tc>
                  <a:txBody>
                    <a:bodyPr/>
                    <a:lstStyle/>
                    <a:p>
                      <a:r>
                        <a:rPr lang="de-DE" sz="1000" b="1" dirty="0" smtClean="0"/>
                        <a:t>3.</a:t>
                      </a:r>
                      <a:endParaRPr lang="de-DE" sz="1000" b="1" dirty="0"/>
                    </a:p>
                  </a:txBody>
                  <a:tcPr marL="91436" marR="91436" marT="45701" marB="45701">
                    <a:solidFill>
                      <a:schemeClr val="bg1">
                        <a:lumMod val="85000"/>
                      </a:schemeClr>
                    </a:solidFill>
                  </a:tcPr>
                </a:tc>
              </a:tr>
              <a:tr h="263922">
                <a:tc>
                  <a:txBody>
                    <a:bodyPr/>
                    <a:lstStyle/>
                    <a:p>
                      <a:r>
                        <a:rPr lang="de-DE" sz="1000" b="1" dirty="0" smtClean="0"/>
                        <a:t>I</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solidFill>
                            <a:srgbClr val="C00000"/>
                          </a:solidFill>
                        </a:rPr>
                        <a:t>3</a:t>
                      </a:r>
                      <a:endParaRPr lang="de-DE" sz="1000" b="1" dirty="0">
                        <a:solidFill>
                          <a:srgbClr val="C00000"/>
                        </a:solidFill>
                      </a:endParaRPr>
                    </a:p>
                  </a:txBody>
                  <a:tcPr marL="91436" marR="91436" marT="45701" marB="45701">
                    <a:solidFill>
                      <a:schemeClr val="bg1">
                        <a:lumMod val="85000"/>
                      </a:schemeClr>
                    </a:solidFill>
                  </a:tcPr>
                </a:tc>
                <a:tc>
                  <a:txBody>
                    <a:bodyPr/>
                    <a:lstStyle/>
                    <a:p>
                      <a:r>
                        <a:rPr lang="de-DE" sz="1000" b="1" dirty="0" smtClean="0"/>
                        <a:t>7.</a:t>
                      </a:r>
                      <a:endParaRPr lang="de-DE" sz="1000" b="1" dirty="0"/>
                    </a:p>
                  </a:txBody>
                  <a:tcPr marL="91436" marR="91436" marT="45701" marB="45701">
                    <a:solidFill>
                      <a:schemeClr val="bg1">
                        <a:lumMod val="85000"/>
                      </a:schemeClr>
                    </a:solidFill>
                  </a:tcPr>
                </a:tc>
              </a:tr>
              <a:tr h="263922">
                <a:tc>
                  <a:txBody>
                    <a:bodyPr/>
                    <a:lstStyle/>
                    <a:p>
                      <a:r>
                        <a:rPr lang="de-DE" sz="1000" b="1" dirty="0" smtClean="0"/>
                        <a:t>K</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solidFill>
                            <a:srgbClr val="C00000"/>
                          </a:solidFill>
                        </a:rPr>
                        <a:t>2</a:t>
                      </a:r>
                      <a:endParaRPr lang="de-DE" sz="1000" b="1" dirty="0">
                        <a:solidFill>
                          <a:srgbClr val="C00000"/>
                        </a:solidFill>
                      </a:endParaRPr>
                    </a:p>
                  </a:txBody>
                  <a:tcPr marL="91436" marR="91436" marT="45701" marB="45701">
                    <a:solidFill>
                      <a:schemeClr val="bg1">
                        <a:lumMod val="85000"/>
                      </a:schemeClr>
                    </a:solidFill>
                  </a:tcPr>
                </a:tc>
                <a:tc>
                  <a:txBody>
                    <a:bodyPr/>
                    <a:lstStyle/>
                    <a:p>
                      <a:r>
                        <a:rPr lang="de-DE" sz="1000" b="1" dirty="0" smtClean="0"/>
                        <a:t>11.</a:t>
                      </a:r>
                      <a:endParaRPr lang="de-DE" sz="1000" b="1" dirty="0"/>
                    </a:p>
                  </a:txBody>
                  <a:tcPr marL="91436" marR="91436" marT="45701" marB="45701">
                    <a:solidFill>
                      <a:schemeClr val="bg1">
                        <a:lumMod val="85000"/>
                      </a:schemeClr>
                    </a:solidFill>
                  </a:tcPr>
                </a:tc>
              </a:tr>
              <a:tr h="263922">
                <a:tc>
                  <a:txBody>
                    <a:bodyPr/>
                    <a:lstStyle/>
                    <a:p>
                      <a:r>
                        <a:rPr lang="de-DE" sz="1000" b="1" dirty="0" smtClean="0"/>
                        <a:t>L</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r>
                        <a:rPr lang="de-DE" sz="1000" b="1" dirty="0" smtClean="0">
                          <a:solidFill>
                            <a:srgbClr val="C00000"/>
                          </a:solidFill>
                        </a:rPr>
                        <a:t>2</a:t>
                      </a:r>
                      <a:endParaRPr lang="de-DE" sz="1000" b="1" dirty="0">
                        <a:solidFill>
                          <a:srgbClr val="C00000"/>
                        </a:solidFill>
                      </a:endParaRPr>
                    </a:p>
                  </a:txBody>
                  <a:tcPr marL="91436" marR="91436" marT="45701" marB="45701">
                    <a:solidFill>
                      <a:schemeClr val="bg1">
                        <a:lumMod val="85000"/>
                      </a:schemeClr>
                    </a:solidFill>
                  </a:tcPr>
                </a:tc>
                <a:tc>
                  <a:txBody>
                    <a:bodyPr/>
                    <a:lstStyle/>
                    <a:p>
                      <a:r>
                        <a:rPr lang="de-DE" sz="1000" b="1" dirty="0" smtClean="0"/>
                        <a:t>9.</a:t>
                      </a:r>
                      <a:endParaRPr lang="de-DE" sz="1000" b="1" dirty="0"/>
                    </a:p>
                  </a:txBody>
                  <a:tcPr marL="91436" marR="91436" marT="45701" marB="45701">
                    <a:solidFill>
                      <a:schemeClr val="bg1">
                        <a:lumMod val="85000"/>
                      </a:schemeClr>
                    </a:solidFill>
                  </a:tcPr>
                </a:tc>
              </a:tr>
            </a:tbl>
          </a:graphicData>
        </a:graphic>
      </p:graphicFrame>
      <p:sp>
        <p:nvSpPr>
          <p:cNvPr id="9" name="Fußzeilenplatzhalter 2"/>
          <p:cNvSpPr>
            <a:spLocks noGrp="1"/>
          </p:cNvSpPr>
          <p:nvPr>
            <p:ph type="ftr" sz="quarter" idx="11"/>
          </p:nvPr>
        </p:nvSpPr>
        <p:spPr>
          <a:xfrm>
            <a:off x="4139952" y="6492875"/>
            <a:ext cx="4344436" cy="365125"/>
          </a:xfrm>
        </p:spPr>
        <p:txBody>
          <a:bodyPr/>
          <a:lstStyle/>
          <a:p>
            <a:r>
              <a:rPr lang="de-DE" dirty="0" smtClean="0"/>
              <a:t>Schweizer System                   Hessischer Tischtennis-Verband e.V.</a:t>
            </a:r>
            <a:endParaRPr lang="de-DE" dirty="0"/>
          </a:p>
        </p:txBody>
      </p:sp>
    </p:spTree>
    <p:extLst>
      <p:ext uri="{BB962C8B-B14F-4D97-AF65-F5344CB8AC3E}">
        <p14:creationId xmlns:p14="http://schemas.microsoft.com/office/powerpoint/2010/main" val="305324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A960F616-EF8C-4F41-AF61-A68A52AEEB4F}" type="slidenum">
              <a:rPr lang="de-DE" smtClean="0"/>
              <a:t>12</a:t>
            </a:fld>
            <a:endParaRPr lang="de-DE"/>
          </a:p>
        </p:txBody>
      </p:sp>
      <p:sp>
        <p:nvSpPr>
          <p:cNvPr id="5" name="Titel 4"/>
          <p:cNvSpPr>
            <a:spLocks noGrp="1"/>
          </p:cNvSpPr>
          <p:nvPr>
            <p:ph type="title"/>
          </p:nvPr>
        </p:nvSpPr>
        <p:spPr/>
        <p:txBody>
          <a:bodyPr/>
          <a:lstStyle/>
          <a:p>
            <a:r>
              <a:rPr lang="de-DE" dirty="0" smtClean="0"/>
              <a:t>Zusammenfassung</a:t>
            </a:r>
            <a:endParaRPr lang="de-DE" dirty="0"/>
          </a:p>
        </p:txBody>
      </p:sp>
      <p:pic>
        <p:nvPicPr>
          <p:cNvPr id="6" name="Inhaltsplatzhalt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200" y="260648"/>
            <a:ext cx="2423160" cy="1277112"/>
          </a:xfrm>
          <a:prstGeom prst="rect">
            <a:avLst/>
          </a:prstGeom>
        </p:spPr>
      </p:pic>
      <p:sp>
        <p:nvSpPr>
          <p:cNvPr id="7" name="Rectangle 3"/>
          <p:cNvSpPr txBox="1">
            <a:spLocks noChangeArrowheads="1"/>
          </p:cNvSpPr>
          <p:nvPr/>
        </p:nvSpPr>
        <p:spPr>
          <a:xfrm>
            <a:off x="685800" y="1752600"/>
            <a:ext cx="7918450" cy="4052888"/>
          </a:xfrm>
          <a:prstGeom prst="rect">
            <a:avLst/>
          </a:prstGeom>
        </p:spPr>
        <p:txBody>
          <a:bodyPr vert="horz">
            <a:normAutofit lnSpcReduction="1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buFontTx/>
              <a:buNone/>
              <a:defRPr/>
            </a:pPr>
            <a:r>
              <a:rPr lang="de-DE" sz="1600" dirty="0" smtClean="0">
                <a:latin typeface="Arial" pitchFamily="34" charset="0"/>
                <a:cs typeface="Arial" pitchFamily="34" charset="0"/>
              </a:rPr>
              <a:t>Das Schweizer System ermöglicht einen zeitlich planbaren und stärkemäßig ausgewogenen Turnierablauf.</a:t>
            </a:r>
          </a:p>
          <a:p>
            <a:pPr marL="0" indent="0">
              <a:buFontTx/>
              <a:buNone/>
              <a:defRPr/>
            </a:pPr>
            <a:r>
              <a:rPr lang="de-DE" sz="1600" dirty="0" smtClean="0">
                <a:latin typeface="Arial" pitchFamily="34" charset="0"/>
                <a:cs typeface="Arial" pitchFamily="34" charset="0"/>
              </a:rPr>
              <a:t>Die wichtigsten Kenngrößen sind:</a:t>
            </a:r>
          </a:p>
          <a:p>
            <a:pPr>
              <a:defRPr/>
            </a:pPr>
            <a:r>
              <a:rPr lang="de-DE" sz="1600" dirty="0" smtClean="0">
                <a:latin typeface="Arial" pitchFamily="34" charset="0"/>
                <a:cs typeface="Arial" pitchFamily="34" charset="0"/>
              </a:rPr>
              <a:t>Es wird – begonnen mit den Spielern der meisten Siege – jede Runde neu gelost.</a:t>
            </a:r>
          </a:p>
          <a:p>
            <a:pPr>
              <a:defRPr/>
            </a:pPr>
            <a:r>
              <a:rPr lang="de-DE" sz="1600" dirty="0" smtClean="0">
                <a:latin typeface="Arial" pitchFamily="34" charset="0"/>
                <a:cs typeface="Arial" pitchFamily="34" charset="0"/>
              </a:rPr>
              <a:t>Keine Spielpaarung tritt zweimal auf – jeder Gegner ist unterschiedlich.</a:t>
            </a:r>
          </a:p>
          <a:p>
            <a:pPr>
              <a:defRPr/>
            </a:pPr>
            <a:r>
              <a:rPr lang="de-DE" sz="1600" dirty="0" smtClean="0">
                <a:latin typeface="Arial" pitchFamily="34" charset="0"/>
                <a:cs typeface="Arial" pitchFamily="34" charset="0"/>
              </a:rPr>
              <a:t>Kein Spieler hat mehr als 1 Freilos (und dieses auch nur bei ungerader Anzahl der Teilnehmer).</a:t>
            </a:r>
          </a:p>
          <a:p>
            <a:pPr marL="0" indent="0">
              <a:buFontTx/>
              <a:buNone/>
              <a:defRPr/>
            </a:pPr>
            <a:r>
              <a:rPr lang="de-DE" sz="1600" dirty="0" smtClean="0">
                <a:latin typeface="Arial" pitchFamily="34" charset="0"/>
                <a:cs typeface="Arial" pitchFamily="34" charset="0"/>
              </a:rPr>
              <a:t>Das Schweizer System wird auch vom Programm MKTT unterstützt, welches in der Lage ist, die Spieler aus der Teilnehmerliste von </a:t>
            </a:r>
            <a:r>
              <a:rPr lang="de-DE" sz="1600" dirty="0" err="1" smtClean="0">
                <a:latin typeface="Arial" pitchFamily="34" charset="0"/>
                <a:cs typeface="Arial" pitchFamily="34" charset="0"/>
              </a:rPr>
              <a:t>click</a:t>
            </a:r>
            <a:r>
              <a:rPr lang="de-DE" sz="1600" dirty="0" smtClean="0">
                <a:latin typeface="Arial" pitchFamily="34" charset="0"/>
                <a:cs typeface="Arial" pitchFamily="34" charset="0"/>
              </a:rPr>
              <a:t>-TT zu importieren, den Turnierverlauf mit Auslosungen abzubilden und die Ergebnisse auch wieder nach </a:t>
            </a:r>
            <a:r>
              <a:rPr lang="de-DE" sz="1600" dirty="0" err="1" smtClean="0">
                <a:latin typeface="Arial" pitchFamily="34" charset="0"/>
                <a:cs typeface="Arial" pitchFamily="34" charset="0"/>
              </a:rPr>
              <a:t>click</a:t>
            </a:r>
            <a:r>
              <a:rPr lang="de-DE" sz="1600" dirty="0" smtClean="0">
                <a:latin typeface="Arial" pitchFamily="34" charset="0"/>
                <a:cs typeface="Arial" pitchFamily="34" charset="0"/>
              </a:rPr>
              <a:t>-TT zu exportieren.</a:t>
            </a:r>
          </a:p>
          <a:p>
            <a:pPr marL="0" indent="0">
              <a:buFontTx/>
              <a:buNone/>
              <a:defRPr/>
            </a:pPr>
            <a:r>
              <a:rPr lang="de-DE" sz="1600" dirty="0" smtClean="0">
                <a:latin typeface="Arial" pitchFamily="34" charset="0"/>
                <a:cs typeface="Arial" pitchFamily="34" charset="0"/>
              </a:rPr>
              <a:t>Auch die manuelle Durchführung, die durch diese Präsentation unterstützt werden soll, ist mit ein wenig Übung routiniert umzusetzen.</a:t>
            </a:r>
          </a:p>
          <a:p>
            <a:pPr marL="0" indent="0">
              <a:buNone/>
              <a:defRPr/>
            </a:pPr>
            <a:r>
              <a:rPr lang="de-DE" sz="1600" b="1" dirty="0" smtClean="0">
                <a:latin typeface="Arial" pitchFamily="34" charset="0"/>
                <a:cs typeface="Arial" pitchFamily="34" charset="0"/>
              </a:rPr>
              <a:t>Viel Erfolg bei Turnieren des „Volksbanken Raiffeisenbanken Cup </a:t>
            </a:r>
            <a:r>
              <a:rPr lang="de-DE" sz="1600" b="1" baseline="-25000" dirty="0" err="1"/>
              <a:t>powered</a:t>
            </a:r>
            <a:r>
              <a:rPr lang="de-DE" sz="1600" b="1" baseline="-25000" dirty="0"/>
              <a:t> </a:t>
            </a:r>
            <a:r>
              <a:rPr lang="de-DE" sz="1600" b="1" baseline="-25000" dirty="0" err="1"/>
              <a:t>by</a:t>
            </a:r>
            <a:r>
              <a:rPr lang="de-DE" sz="1600" b="1" baseline="-25000" dirty="0"/>
              <a:t>  </a:t>
            </a:r>
            <a:endParaRPr lang="de-DE" sz="1600" b="1" dirty="0">
              <a:solidFill>
                <a:srgbClr val="21626B"/>
              </a:solidFill>
              <a:latin typeface="MV Boli" pitchFamily="2" charset="0"/>
              <a:cs typeface="MV Boli" pitchFamily="2" charset="0"/>
            </a:endParaRPr>
          </a:p>
          <a:p>
            <a:pPr marL="0" indent="0">
              <a:buFontTx/>
              <a:buNone/>
              <a:defRPr/>
            </a:pPr>
            <a:r>
              <a:rPr lang="de-DE" sz="1600" b="1" dirty="0" smtClean="0">
                <a:latin typeface="Arial" pitchFamily="34" charset="0"/>
                <a:cs typeface="Arial" pitchFamily="34" charset="0"/>
              </a:rPr>
              <a:t>              “!</a:t>
            </a:r>
          </a:p>
          <a:p>
            <a:pPr>
              <a:buFontTx/>
              <a:buNone/>
              <a:defRPr/>
            </a:pPr>
            <a:endParaRPr lang="de-DE" sz="1600" dirty="0" smtClean="0"/>
          </a:p>
          <a:p>
            <a:pPr>
              <a:buFontTx/>
              <a:buNone/>
              <a:defRPr/>
            </a:pPr>
            <a:endParaRPr lang="de-DE" sz="1600" dirty="0"/>
          </a:p>
        </p:txBody>
      </p:sp>
      <p:sp>
        <p:nvSpPr>
          <p:cNvPr id="8" name="Fußzeilenplatzhalter 2"/>
          <p:cNvSpPr>
            <a:spLocks noGrp="1"/>
          </p:cNvSpPr>
          <p:nvPr>
            <p:ph type="ftr" sz="quarter" idx="11"/>
          </p:nvPr>
        </p:nvSpPr>
        <p:spPr>
          <a:xfrm>
            <a:off x="4139952" y="6492875"/>
            <a:ext cx="4344436" cy="365125"/>
          </a:xfrm>
        </p:spPr>
        <p:txBody>
          <a:bodyPr/>
          <a:lstStyle/>
          <a:p>
            <a:r>
              <a:rPr lang="de-DE" dirty="0" smtClean="0"/>
              <a:t>Schweizer System                   Hessischer Tischtennis-Verband e.V.</a:t>
            </a:r>
            <a:endParaRPr lang="de-DE" dirty="0"/>
          </a:p>
        </p:txBody>
      </p:sp>
      <p:pic>
        <p:nvPicPr>
          <p:cNvPr id="9" name="Grafik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5229200"/>
            <a:ext cx="792088" cy="214883"/>
          </a:xfrm>
          <a:prstGeom prst="rect">
            <a:avLst/>
          </a:prstGeom>
          <a:noFill/>
          <a:ln>
            <a:noFill/>
          </a:ln>
        </p:spPr>
      </p:pic>
    </p:spTree>
    <p:extLst>
      <p:ext uri="{BB962C8B-B14F-4D97-AF65-F5344CB8AC3E}">
        <p14:creationId xmlns:p14="http://schemas.microsoft.com/office/powerpoint/2010/main" val="405651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372200" y="260648"/>
            <a:ext cx="2423160" cy="1277112"/>
          </a:xfrm>
        </p:spPr>
      </p:pic>
      <p:sp>
        <p:nvSpPr>
          <p:cNvPr id="6" name="Foliennummernplatzhalter 5"/>
          <p:cNvSpPr>
            <a:spLocks noGrp="1"/>
          </p:cNvSpPr>
          <p:nvPr>
            <p:ph type="sldNum" sz="quarter" idx="12"/>
          </p:nvPr>
        </p:nvSpPr>
        <p:spPr/>
        <p:txBody>
          <a:bodyPr/>
          <a:lstStyle/>
          <a:p>
            <a:fld id="{A960F616-EF8C-4F41-AF61-A68A52AEEB4F}" type="slidenum">
              <a:rPr lang="de-DE" smtClean="0"/>
              <a:t>2</a:t>
            </a:fld>
            <a:endParaRPr lang="de-DE"/>
          </a:p>
        </p:txBody>
      </p:sp>
      <p:sp>
        <p:nvSpPr>
          <p:cNvPr id="2" name="Titel 1"/>
          <p:cNvSpPr>
            <a:spLocks noGrp="1"/>
          </p:cNvSpPr>
          <p:nvPr>
            <p:ph type="title"/>
          </p:nvPr>
        </p:nvSpPr>
        <p:spPr>
          <a:xfrm>
            <a:off x="467544" y="476672"/>
            <a:ext cx="4809728" cy="1143000"/>
          </a:xfrm>
        </p:spPr>
        <p:txBody>
          <a:bodyPr/>
          <a:lstStyle/>
          <a:p>
            <a:r>
              <a:rPr lang="de-DE" dirty="0" smtClean="0"/>
              <a:t>Turnierserie</a:t>
            </a:r>
            <a:endParaRPr lang="de-DE" dirty="0"/>
          </a:p>
        </p:txBody>
      </p:sp>
      <p:sp>
        <p:nvSpPr>
          <p:cNvPr id="7" name="Rectangle 3"/>
          <p:cNvSpPr txBox="1">
            <a:spLocks noChangeArrowheads="1"/>
          </p:cNvSpPr>
          <p:nvPr/>
        </p:nvSpPr>
        <p:spPr>
          <a:xfrm>
            <a:off x="685800" y="1752600"/>
            <a:ext cx="7772400" cy="403860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buFontTx/>
              <a:buNone/>
              <a:defRPr/>
            </a:pPr>
            <a:r>
              <a:rPr lang="de-DE" sz="1600" dirty="0" smtClean="0">
                <a:latin typeface="Arial" pitchFamily="34" charset="0"/>
                <a:cs typeface="Arial" pitchFamily="34" charset="0"/>
              </a:rPr>
              <a:t>Der Hessische Tischtennis-Verband veranstaltet ab dem Jahr 2016 eine hessenweite Turnierserie, den</a:t>
            </a:r>
            <a:br>
              <a:rPr lang="de-DE" sz="1600" dirty="0" smtClean="0">
                <a:latin typeface="Arial" pitchFamily="34" charset="0"/>
                <a:cs typeface="Arial" pitchFamily="34" charset="0"/>
              </a:rPr>
            </a:br>
            <a:r>
              <a:rPr lang="de-DE" sz="1600" dirty="0" smtClean="0">
                <a:latin typeface="Arial" pitchFamily="34" charset="0"/>
                <a:cs typeface="Arial" pitchFamily="34" charset="0"/>
              </a:rPr>
              <a:t>                    </a:t>
            </a:r>
            <a:r>
              <a:rPr lang="de-DE" sz="1600" b="1" dirty="0" smtClean="0">
                <a:latin typeface="Arial" pitchFamily="34" charset="0"/>
                <a:cs typeface="Arial" pitchFamily="34" charset="0"/>
              </a:rPr>
              <a:t>Volksbanken Raiffeisenbanken Cup </a:t>
            </a:r>
            <a:r>
              <a:rPr lang="de-DE" sz="100" b="1" dirty="0"/>
              <a:t> </a:t>
            </a:r>
            <a:r>
              <a:rPr lang="de-DE" sz="1600" b="1" baseline="-25000" dirty="0" err="1"/>
              <a:t>powered</a:t>
            </a:r>
            <a:r>
              <a:rPr lang="de-DE" sz="1600" b="1" baseline="-25000" dirty="0"/>
              <a:t> </a:t>
            </a:r>
            <a:r>
              <a:rPr lang="de-DE" sz="1600" b="1" baseline="-25000" dirty="0" err="1"/>
              <a:t>by</a:t>
            </a:r>
            <a:r>
              <a:rPr lang="de-DE" sz="1600" b="1" baseline="-25000" dirty="0"/>
              <a:t>  </a:t>
            </a:r>
            <a:r>
              <a:rPr lang="de-DE" sz="1600" b="1" baseline="-25000" dirty="0" smtClean="0"/>
              <a:t>                </a:t>
            </a:r>
            <a:r>
              <a:rPr lang="de-DE" sz="1600" dirty="0" smtClean="0">
                <a:latin typeface="Arial" pitchFamily="34" charset="0"/>
                <a:cs typeface="Arial" pitchFamily="34" charset="0"/>
              </a:rPr>
              <a:t>, </a:t>
            </a:r>
          </a:p>
          <a:p>
            <a:pPr marL="0" indent="0">
              <a:buFontTx/>
              <a:buNone/>
              <a:defRPr/>
            </a:pPr>
            <a:r>
              <a:rPr lang="de-DE" sz="1600" dirty="0" smtClean="0">
                <a:latin typeface="Arial" pitchFamily="34" charset="0"/>
                <a:cs typeface="Arial" pitchFamily="34" charset="0"/>
              </a:rPr>
              <a:t>wobei jeder Mitgliedsverein Turniere durchführen kann, an denen alle HTTV-Spielberechtigten ab 14 Jahren teilnahmeberechtigt sind.</a:t>
            </a:r>
            <a:br>
              <a:rPr lang="de-DE" sz="1600" dirty="0" smtClean="0">
                <a:latin typeface="Arial" pitchFamily="34" charset="0"/>
                <a:cs typeface="Arial" pitchFamily="34" charset="0"/>
              </a:rPr>
            </a:br>
            <a:endParaRPr lang="de-DE" sz="1600" dirty="0" smtClean="0">
              <a:latin typeface="Arial" pitchFamily="34" charset="0"/>
              <a:cs typeface="Arial" pitchFamily="34" charset="0"/>
            </a:endParaRPr>
          </a:p>
          <a:p>
            <a:pPr marL="0" indent="0">
              <a:buFontTx/>
              <a:buNone/>
              <a:defRPr/>
            </a:pPr>
            <a:r>
              <a:rPr lang="de-DE" sz="1600" dirty="0" smtClean="0">
                <a:latin typeface="Arial" pitchFamily="34" charset="0"/>
                <a:cs typeface="Arial" pitchFamily="34" charset="0"/>
              </a:rPr>
              <a:t>Jedes Turnier der Serie wird nach identischen Regularien und dem „Schweizer System“ ausgetragen:</a:t>
            </a:r>
          </a:p>
          <a:p>
            <a:pPr>
              <a:defRPr/>
            </a:pPr>
            <a:r>
              <a:rPr lang="de-DE" sz="1600" dirty="0" smtClean="0">
                <a:latin typeface="Arial" pitchFamily="34" charset="0"/>
                <a:cs typeface="Arial" pitchFamily="34" charset="0"/>
              </a:rPr>
              <a:t>jeder Teilnehmer spielt grundsätzlich 6 Spiele</a:t>
            </a:r>
          </a:p>
          <a:p>
            <a:pPr>
              <a:defRPr/>
            </a:pPr>
            <a:r>
              <a:rPr lang="de-DE" sz="1600" dirty="0" smtClean="0">
                <a:latin typeface="Arial" pitchFamily="34" charset="0"/>
                <a:cs typeface="Arial" pitchFamily="34" charset="0"/>
              </a:rPr>
              <a:t>jeder Teilnehmer spielt immer gegen unterschiedliche Gegner </a:t>
            </a:r>
          </a:p>
          <a:p>
            <a:pPr>
              <a:defRPr/>
            </a:pPr>
            <a:r>
              <a:rPr lang="de-DE" sz="1600" dirty="0" smtClean="0">
                <a:latin typeface="Arial" pitchFamily="34" charset="0"/>
                <a:cs typeface="Arial" pitchFamily="34" charset="0"/>
              </a:rPr>
              <a:t>jeder Teilnehmer spielt im Turnierverlauf gegen möglichst gleichstarke Gegner.</a:t>
            </a:r>
          </a:p>
          <a:p>
            <a:pPr>
              <a:defRPr/>
            </a:pPr>
            <a:endParaRPr lang="de-DE" sz="1600" dirty="0" smtClean="0">
              <a:latin typeface="Arial" pitchFamily="34" charset="0"/>
              <a:cs typeface="Arial" pitchFamily="34" charset="0"/>
            </a:endParaRPr>
          </a:p>
          <a:p>
            <a:pPr marL="0" indent="0">
              <a:buFontTx/>
              <a:buNone/>
              <a:defRPr/>
            </a:pPr>
            <a:r>
              <a:rPr lang="de-DE" sz="1600" dirty="0" smtClean="0">
                <a:latin typeface="Arial" pitchFamily="34" charset="0"/>
                <a:cs typeface="Arial" pitchFamily="34" charset="0"/>
              </a:rPr>
              <a:t>Das „Schweizer System“ soll im Folgenden näher vorgestellt werden.</a:t>
            </a:r>
          </a:p>
          <a:p>
            <a:pPr>
              <a:defRPr/>
            </a:pPr>
            <a:endParaRPr lang="de-DE" sz="2000" dirty="0" smtClean="0"/>
          </a:p>
          <a:p>
            <a:pPr>
              <a:buFontTx/>
              <a:buNone/>
              <a:defRPr/>
            </a:pPr>
            <a:endParaRPr lang="de-DE" sz="2000" b="1" dirty="0" smtClean="0"/>
          </a:p>
          <a:p>
            <a:pPr>
              <a:buFontTx/>
              <a:buNone/>
              <a:defRPr/>
            </a:pPr>
            <a:endParaRPr lang="de-DE" sz="1000" dirty="0" smtClean="0"/>
          </a:p>
        </p:txBody>
      </p:sp>
      <p:sp>
        <p:nvSpPr>
          <p:cNvPr id="8" name="Fußzeilenplatzhalter 2"/>
          <p:cNvSpPr>
            <a:spLocks noGrp="1"/>
          </p:cNvSpPr>
          <p:nvPr>
            <p:ph type="ftr" sz="quarter" idx="11"/>
          </p:nvPr>
        </p:nvSpPr>
        <p:spPr>
          <a:xfrm>
            <a:off x="4139952" y="6492875"/>
            <a:ext cx="4344436" cy="365125"/>
          </a:xfrm>
        </p:spPr>
        <p:txBody>
          <a:bodyPr/>
          <a:lstStyle/>
          <a:p>
            <a:r>
              <a:rPr lang="de-DE" dirty="0" smtClean="0"/>
              <a:t>Schweizer System                   Hessischer Tischtennis-Verband e.V.</a:t>
            </a:r>
            <a:endParaRPr lang="de-DE" dirty="0"/>
          </a:p>
        </p:txBody>
      </p:sp>
      <p:pic>
        <p:nvPicPr>
          <p:cNvPr id="9" name="Grafik 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8184" y="2348880"/>
            <a:ext cx="792088" cy="214883"/>
          </a:xfrm>
          <a:prstGeom prst="rect">
            <a:avLst/>
          </a:prstGeom>
          <a:noFill/>
          <a:ln>
            <a:noFill/>
          </a:ln>
        </p:spPr>
      </p:pic>
    </p:spTree>
    <p:extLst>
      <p:ext uri="{BB962C8B-B14F-4D97-AF65-F5344CB8AC3E}">
        <p14:creationId xmlns:p14="http://schemas.microsoft.com/office/powerpoint/2010/main" val="700110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A960F616-EF8C-4F41-AF61-A68A52AEEB4F}" type="slidenum">
              <a:rPr lang="de-DE" smtClean="0"/>
              <a:t>3</a:t>
            </a:fld>
            <a:endParaRPr lang="de-DE"/>
          </a:p>
        </p:txBody>
      </p:sp>
      <p:pic>
        <p:nvPicPr>
          <p:cNvPr id="6" name="Inhaltsplatzhalt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200" y="260648"/>
            <a:ext cx="2423160" cy="1277112"/>
          </a:xfrm>
          <a:prstGeom prst="rect">
            <a:avLst/>
          </a:prstGeom>
        </p:spPr>
      </p:pic>
      <p:sp>
        <p:nvSpPr>
          <p:cNvPr id="7" name="Titel 1"/>
          <p:cNvSpPr>
            <a:spLocks noGrp="1"/>
          </p:cNvSpPr>
          <p:nvPr>
            <p:ph type="title"/>
          </p:nvPr>
        </p:nvSpPr>
        <p:spPr/>
        <p:txBody>
          <a:bodyPr/>
          <a:lstStyle/>
          <a:p>
            <a:r>
              <a:rPr lang="de-DE" dirty="0" smtClean="0"/>
              <a:t>Wettspielordnung</a:t>
            </a:r>
            <a:endParaRPr lang="de-DE" dirty="0"/>
          </a:p>
        </p:txBody>
      </p:sp>
      <p:sp>
        <p:nvSpPr>
          <p:cNvPr id="8" name="Rectangle 3"/>
          <p:cNvSpPr txBox="1">
            <a:spLocks noChangeArrowheads="1"/>
          </p:cNvSpPr>
          <p:nvPr/>
        </p:nvSpPr>
        <p:spPr>
          <a:xfrm>
            <a:off x="685800" y="1569136"/>
            <a:ext cx="7990656" cy="4236128"/>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FontTx/>
              <a:buNone/>
              <a:defRPr/>
            </a:pPr>
            <a:r>
              <a:rPr lang="de-DE" sz="1600" b="1" dirty="0" smtClean="0"/>
              <a:t>Die Vorgaben der WO hier im Wortlaut:</a:t>
            </a:r>
          </a:p>
          <a:p>
            <a:pPr marL="0" indent="0">
              <a:buFontTx/>
              <a:buNone/>
              <a:defRPr/>
            </a:pPr>
            <a:r>
              <a:rPr lang="de-DE" sz="1200" dirty="0" smtClean="0">
                <a:latin typeface="Arial" pitchFamily="34" charset="0"/>
                <a:cs typeface="Arial" pitchFamily="34" charset="0"/>
              </a:rPr>
              <a:t>Schweizer System	</a:t>
            </a:r>
            <a:br>
              <a:rPr lang="de-DE" sz="1200" dirty="0" smtClean="0">
                <a:latin typeface="Arial" pitchFamily="34" charset="0"/>
                <a:cs typeface="Arial" pitchFamily="34" charset="0"/>
              </a:rPr>
            </a:br>
            <a:r>
              <a:rPr lang="de-DE" sz="1200" dirty="0" smtClean="0">
                <a:latin typeface="Arial" pitchFamily="34" charset="0"/>
                <a:cs typeface="Arial" pitchFamily="34" charset="0"/>
              </a:rPr>
              <a:t>Ähnlich dem System „Jeder gegen jeden“, wobei nicht alle Runden ausgetragen werden. Die Anzahl der Runden entspricht mindestens der Anzahl der Runden ei­nes K.-o.-Systems der entsprechenden Teilnehmerzahl, ist im Idealfall allerdings um zwei größer.	</a:t>
            </a:r>
            <a:br>
              <a:rPr lang="de-DE" sz="1200" dirty="0" smtClean="0">
                <a:latin typeface="Arial" pitchFamily="34" charset="0"/>
                <a:cs typeface="Arial" pitchFamily="34" charset="0"/>
              </a:rPr>
            </a:br>
            <a:r>
              <a:rPr lang="de-DE" sz="1200" dirty="0" smtClean="0">
                <a:latin typeface="Arial" pitchFamily="34" charset="0"/>
                <a:cs typeface="Arial" pitchFamily="34" charset="0"/>
              </a:rPr>
              <a:t>Jeder Teilnehmer spielt in jeder Runde gegen einen anderen Gegner. Bei einer un­geraden Anzahl von Spielern hat in jeder Runde ein anderer Spieler ein Freilos, das als gewonnenes Spiel gewertet wird.	</a:t>
            </a:r>
            <a:br>
              <a:rPr lang="de-DE" sz="1200" dirty="0" smtClean="0">
                <a:latin typeface="Arial" pitchFamily="34" charset="0"/>
                <a:cs typeface="Arial" pitchFamily="34" charset="0"/>
              </a:rPr>
            </a:br>
            <a:r>
              <a:rPr lang="de-DE" sz="1200" dirty="0" smtClean="0">
                <a:latin typeface="Arial" pitchFamily="34" charset="0"/>
                <a:cs typeface="Arial" pitchFamily="34" charset="0"/>
              </a:rPr>
              <a:t>Die Spielpaarungen in jeder Runde werden so gebildet, dass möglichst jeweils Spieler mit gleich vielen Siegen gegeneinander antreten. Spieler mit der höchsten Anzahl von Siegen, für die danach keine Paarung gebildet werden konnte, erhalten einen Gegner mit der nächsttieferen Anzahl von Siegen. Zuletzt werden die sieglo­sen Spieler gegeneinander gepaart bzw. ein Freilos ausgegeben.	</a:t>
            </a:r>
            <a:br>
              <a:rPr lang="de-DE" sz="1200" dirty="0" smtClean="0">
                <a:latin typeface="Arial" pitchFamily="34" charset="0"/>
                <a:cs typeface="Arial" pitchFamily="34" charset="0"/>
              </a:rPr>
            </a:br>
            <a:r>
              <a:rPr lang="de-DE" sz="1200" dirty="0" smtClean="0">
                <a:latin typeface="Arial" pitchFamily="34" charset="0"/>
                <a:cs typeface="Arial" pitchFamily="34" charset="0"/>
              </a:rPr>
              <a:t>Bei der Auslosung der ersten Runde sollten möglichst die stärksten Spieler gesetzt werden. Vor der Auslosung der nächsten Runden ist der aktuelle Zwischenstand zu berechnen und die Spieler nach Anzahl der Siege zu sortieren. Spieler mit gleicher Anzahl von Siegen können untereinander durch die Anzahl der Siege ihrer bisheri­gen Gegner (Buchholzzahl) feinsortiert werden, wobei Freilosspiele mit der Siegan­zahl des Tabellenletzten gewertet werden. Gibt ein Spieler eines seiner Gruppen­spiele kampflos ab oder beendet er eines dieser Gruppenspiele vorzeitig, kann er nicht weiter am Turnier teilnehmen. Er wird jedoch mit den erzielten Siegen weiter in der Spieler-Rangliste des Turniers geführt, wobei alle weiteren Spiele kampflos für den jeweiligen Gegner gewertet werden.	</a:t>
            </a:r>
            <a:br>
              <a:rPr lang="de-DE" sz="1200" dirty="0" smtClean="0">
                <a:latin typeface="Arial" pitchFamily="34" charset="0"/>
                <a:cs typeface="Arial" pitchFamily="34" charset="0"/>
              </a:rPr>
            </a:br>
            <a:r>
              <a:rPr lang="de-DE" sz="1200" dirty="0" smtClean="0">
                <a:latin typeface="Arial" pitchFamily="34" charset="0"/>
                <a:cs typeface="Arial" pitchFamily="34" charset="0"/>
              </a:rPr>
              <a:t>Nach der letzten Runde hat der Spieler mit den meisten Siegen das Turnier gewon­nen; bei gleicher Anzahl an Siegen ist die Buchholzzahl maßgeblich. Ist auch diese gleich entscheidet der direkte Vergleich.</a:t>
            </a:r>
            <a:endParaRPr lang="de-DE" sz="1200" b="1" dirty="0" smtClean="0">
              <a:latin typeface="Arial" pitchFamily="34" charset="0"/>
              <a:cs typeface="Arial" pitchFamily="34" charset="0"/>
            </a:endParaRPr>
          </a:p>
          <a:p>
            <a:pPr>
              <a:buFontTx/>
              <a:buNone/>
              <a:defRPr/>
            </a:pPr>
            <a:endParaRPr lang="de-DE" sz="1000" dirty="0" smtClean="0"/>
          </a:p>
        </p:txBody>
      </p:sp>
      <p:sp>
        <p:nvSpPr>
          <p:cNvPr id="9" name="Fußzeilenplatzhalter 2"/>
          <p:cNvSpPr>
            <a:spLocks noGrp="1"/>
          </p:cNvSpPr>
          <p:nvPr>
            <p:ph type="ftr" sz="quarter" idx="11"/>
          </p:nvPr>
        </p:nvSpPr>
        <p:spPr>
          <a:xfrm>
            <a:off x="4139952" y="6492875"/>
            <a:ext cx="4344436" cy="365125"/>
          </a:xfrm>
        </p:spPr>
        <p:txBody>
          <a:bodyPr/>
          <a:lstStyle/>
          <a:p>
            <a:r>
              <a:rPr lang="de-DE" dirty="0" smtClean="0"/>
              <a:t>Schweizer System                   Hessischer Tischtennis-Verband e.V.</a:t>
            </a:r>
            <a:endParaRPr lang="de-DE" dirty="0"/>
          </a:p>
        </p:txBody>
      </p:sp>
    </p:spTree>
    <p:extLst>
      <p:ext uri="{BB962C8B-B14F-4D97-AF65-F5344CB8AC3E}">
        <p14:creationId xmlns:p14="http://schemas.microsoft.com/office/powerpoint/2010/main" val="2748280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a:xfrm>
            <a:off x="4139952" y="6492875"/>
            <a:ext cx="4344436" cy="365125"/>
          </a:xfrm>
        </p:spPr>
        <p:txBody>
          <a:bodyPr/>
          <a:lstStyle/>
          <a:p>
            <a:r>
              <a:rPr lang="de-DE" dirty="0" smtClean="0"/>
              <a:t>Schweizer System                   Hessischer Tischtennis-Verband e.V.</a:t>
            </a:r>
            <a:endParaRPr lang="de-DE" dirty="0"/>
          </a:p>
        </p:txBody>
      </p:sp>
      <p:sp>
        <p:nvSpPr>
          <p:cNvPr id="4" name="Foliennummernplatzhalter 3"/>
          <p:cNvSpPr>
            <a:spLocks noGrp="1"/>
          </p:cNvSpPr>
          <p:nvPr>
            <p:ph type="sldNum" sz="quarter" idx="12"/>
          </p:nvPr>
        </p:nvSpPr>
        <p:spPr/>
        <p:txBody>
          <a:bodyPr/>
          <a:lstStyle/>
          <a:p>
            <a:fld id="{A960F616-EF8C-4F41-AF61-A68A52AEEB4F}" type="slidenum">
              <a:rPr lang="de-DE" smtClean="0"/>
              <a:t>4</a:t>
            </a:fld>
            <a:endParaRPr lang="de-DE"/>
          </a:p>
        </p:txBody>
      </p:sp>
      <p:sp>
        <p:nvSpPr>
          <p:cNvPr id="5" name="Titel 4"/>
          <p:cNvSpPr>
            <a:spLocks noGrp="1"/>
          </p:cNvSpPr>
          <p:nvPr>
            <p:ph type="title"/>
          </p:nvPr>
        </p:nvSpPr>
        <p:spPr>
          <a:xfrm>
            <a:off x="179512" y="260648"/>
            <a:ext cx="4968552" cy="1143000"/>
          </a:xfrm>
        </p:spPr>
        <p:txBody>
          <a:bodyPr>
            <a:normAutofit fontScale="90000"/>
          </a:bodyPr>
          <a:lstStyle/>
          <a:p>
            <a:r>
              <a:rPr lang="de-DE" dirty="0" smtClean="0"/>
              <a:t>Setzung, Auslosung 1. Runde</a:t>
            </a:r>
            <a:endParaRPr lang="de-DE" dirty="0"/>
          </a:p>
        </p:txBody>
      </p:sp>
      <p:pic>
        <p:nvPicPr>
          <p:cNvPr id="6" name="Inhaltsplatzhalt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200" y="260648"/>
            <a:ext cx="2423160" cy="1277112"/>
          </a:xfrm>
          <a:prstGeom prst="rect">
            <a:avLst/>
          </a:prstGeom>
        </p:spPr>
      </p:pic>
      <p:sp>
        <p:nvSpPr>
          <p:cNvPr id="8" name="Rectangle 3"/>
          <p:cNvSpPr txBox="1">
            <a:spLocks noChangeArrowheads="1"/>
          </p:cNvSpPr>
          <p:nvPr/>
        </p:nvSpPr>
        <p:spPr>
          <a:xfrm>
            <a:off x="685800" y="1752600"/>
            <a:ext cx="3670300" cy="884238"/>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buFontTx/>
              <a:buNone/>
              <a:defRPr/>
            </a:pPr>
            <a:r>
              <a:rPr lang="de-DE" sz="1600" dirty="0" smtClean="0">
                <a:latin typeface="Arial" pitchFamily="34" charset="0"/>
                <a:cs typeface="Arial" pitchFamily="34" charset="0"/>
              </a:rPr>
              <a:t>Zum Turnier haben sich z.B. 11 Spieler angemeldet, nennen wir sie</a:t>
            </a:r>
          </a:p>
          <a:p>
            <a:pPr marL="0" indent="0">
              <a:buFontTx/>
              <a:buNone/>
              <a:defRPr/>
            </a:pPr>
            <a:r>
              <a:rPr lang="de-DE" sz="1600" dirty="0" smtClean="0">
                <a:latin typeface="Arial" pitchFamily="34" charset="0"/>
                <a:cs typeface="Arial" pitchFamily="34" charset="0"/>
              </a:rPr>
              <a:t>A, B, C, D, E, F, G, H, I, K, L </a:t>
            </a:r>
          </a:p>
          <a:p>
            <a:pPr>
              <a:defRPr/>
            </a:pPr>
            <a:endParaRPr lang="de-DE" sz="2000" dirty="0" smtClean="0"/>
          </a:p>
          <a:p>
            <a:pPr>
              <a:buFontTx/>
              <a:buNone/>
              <a:defRPr/>
            </a:pPr>
            <a:endParaRPr lang="de-DE" sz="2000" b="1" dirty="0" smtClean="0"/>
          </a:p>
          <a:p>
            <a:pPr>
              <a:buFontTx/>
              <a:buNone/>
              <a:defRPr/>
            </a:pPr>
            <a:endParaRPr lang="de-DE" sz="1000" dirty="0" smtClean="0"/>
          </a:p>
        </p:txBody>
      </p:sp>
      <p:sp>
        <p:nvSpPr>
          <p:cNvPr id="9" name="Rectangle 3"/>
          <p:cNvSpPr txBox="1">
            <a:spLocks noChangeArrowheads="1"/>
          </p:cNvSpPr>
          <p:nvPr/>
        </p:nvSpPr>
        <p:spPr bwMode="auto">
          <a:xfrm>
            <a:off x="687388" y="2636838"/>
            <a:ext cx="36703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FontTx/>
              <a:buNone/>
              <a:defRPr/>
            </a:pPr>
            <a:r>
              <a:rPr lang="de-DE" sz="1600" dirty="0" smtClean="0">
                <a:latin typeface="Arial" pitchFamily="34" charset="0"/>
                <a:cs typeface="Arial" pitchFamily="34" charset="0"/>
              </a:rPr>
              <a:t>Nach dem turnierspezifischen Ranglistenbezug werden zuerst die 6 besten Spieler gemäß Q-TTR gesetzt.</a:t>
            </a:r>
          </a:p>
          <a:p>
            <a:pPr>
              <a:defRPr/>
            </a:pPr>
            <a:endParaRPr lang="de-DE" sz="2000" dirty="0" smtClean="0"/>
          </a:p>
          <a:p>
            <a:pPr>
              <a:buFontTx/>
              <a:buNone/>
              <a:defRPr/>
            </a:pPr>
            <a:endParaRPr lang="de-DE" sz="2000" b="1" dirty="0" smtClean="0"/>
          </a:p>
          <a:p>
            <a:pPr>
              <a:buFontTx/>
              <a:buNone/>
              <a:defRPr/>
            </a:pPr>
            <a:endParaRPr lang="de-DE" sz="1000" dirty="0" smtClean="0"/>
          </a:p>
        </p:txBody>
      </p:sp>
      <p:sp>
        <p:nvSpPr>
          <p:cNvPr id="10" name="Rectangle 3"/>
          <p:cNvSpPr txBox="1">
            <a:spLocks noChangeArrowheads="1"/>
          </p:cNvSpPr>
          <p:nvPr/>
        </p:nvSpPr>
        <p:spPr bwMode="auto">
          <a:xfrm>
            <a:off x="692150" y="3500438"/>
            <a:ext cx="3670300"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algn="l">
              <a:spcBef>
                <a:spcPct val="20000"/>
              </a:spcBef>
            </a:pPr>
            <a:r>
              <a:rPr lang="de-DE" sz="1600" dirty="0"/>
              <a:t>Die 5 übrigen werden zugelost, weshalb sich z.B. folgende Paarungen ergeben: A*-K, B*-G, D*-L, F-C*, I*-E und H hat Freilos.</a:t>
            </a:r>
            <a:endParaRPr lang="de-DE" sz="1000" dirty="0"/>
          </a:p>
        </p:txBody>
      </p:sp>
      <p:sp>
        <p:nvSpPr>
          <p:cNvPr id="11" name="Rectangle 3"/>
          <p:cNvSpPr txBox="1">
            <a:spLocks noChangeArrowheads="1"/>
          </p:cNvSpPr>
          <p:nvPr/>
        </p:nvSpPr>
        <p:spPr bwMode="auto">
          <a:xfrm>
            <a:off x="656963" y="4589463"/>
            <a:ext cx="36703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FontTx/>
              <a:buNone/>
              <a:defRPr/>
            </a:pPr>
            <a:r>
              <a:rPr lang="de-DE" sz="1600" dirty="0" smtClean="0">
                <a:latin typeface="Arial" pitchFamily="34" charset="0"/>
                <a:cs typeface="Arial" pitchFamily="34" charset="0"/>
              </a:rPr>
              <a:t>Die Ergebnisse der Paarungen werden in das Raster übertragen (Echtbetrieb: Satzergebnisse, hier beispielhaft nur Sieg*/Niederlage). Freilose werden als </a:t>
            </a:r>
            <a:r>
              <a:rPr lang="de-DE" sz="1600" dirty="0" smtClean="0">
                <a:solidFill>
                  <a:srgbClr val="C00000"/>
                </a:solidFill>
                <a:latin typeface="Arial" pitchFamily="34" charset="0"/>
                <a:cs typeface="Arial" pitchFamily="34" charset="0"/>
              </a:rPr>
              <a:t>Siege</a:t>
            </a:r>
            <a:r>
              <a:rPr lang="de-DE" sz="1600" dirty="0" smtClean="0">
                <a:latin typeface="Arial" pitchFamily="34" charset="0"/>
                <a:cs typeface="Arial" pitchFamily="34" charset="0"/>
              </a:rPr>
              <a:t> gewertet. </a:t>
            </a:r>
            <a:endParaRPr lang="de-DE" sz="2000" b="1" dirty="0" smtClean="0">
              <a:latin typeface="Arial" pitchFamily="34" charset="0"/>
              <a:cs typeface="Arial" pitchFamily="34" charset="0"/>
            </a:endParaRPr>
          </a:p>
          <a:p>
            <a:pPr>
              <a:buFontTx/>
              <a:buNone/>
              <a:defRPr/>
            </a:pPr>
            <a:endParaRPr lang="de-DE" sz="1000" dirty="0" smtClean="0">
              <a:latin typeface="Arial" pitchFamily="34" charset="0"/>
              <a:cs typeface="Arial" pitchFamily="34" charset="0"/>
            </a:endParaRPr>
          </a:p>
        </p:txBody>
      </p:sp>
      <p:graphicFrame>
        <p:nvGraphicFramePr>
          <p:cNvPr id="12" name="Tabelle 11"/>
          <p:cNvGraphicFramePr>
            <a:graphicFrameLocks noGrp="1"/>
          </p:cNvGraphicFramePr>
          <p:nvPr>
            <p:extLst>
              <p:ext uri="{D42A27DB-BD31-4B8C-83A1-F6EECF244321}">
                <p14:modId xmlns:p14="http://schemas.microsoft.com/office/powerpoint/2010/main" val="874574193"/>
              </p:ext>
            </p:extLst>
          </p:nvPr>
        </p:nvGraphicFramePr>
        <p:xfrm>
          <a:off x="4500563" y="2133600"/>
          <a:ext cx="4032251" cy="3167064"/>
        </p:xfrm>
        <a:graphic>
          <a:graphicData uri="http://schemas.openxmlformats.org/drawingml/2006/table">
            <a:tbl>
              <a:tblPr firstRow="1" bandRow="1">
                <a:tableStyleId>{5C22544A-7EE6-4342-B048-85BDC9FD1C3A}</a:tableStyleId>
              </a:tblPr>
              <a:tblGrid>
                <a:gridCol w="272859"/>
                <a:gridCol w="272859"/>
                <a:gridCol w="272859"/>
                <a:gridCol w="272859"/>
                <a:gridCol w="272859"/>
                <a:gridCol w="272859"/>
                <a:gridCol w="272859"/>
                <a:gridCol w="272859"/>
                <a:gridCol w="272859"/>
                <a:gridCol w="272859"/>
                <a:gridCol w="272859"/>
                <a:gridCol w="272859"/>
                <a:gridCol w="272859"/>
                <a:gridCol w="485084"/>
              </a:tblGrid>
              <a:tr h="263922">
                <a:tc>
                  <a:txBody>
                    <a:bodyPr/>
                    <a:lstStyle/>
                    <a:p>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A</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B</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C</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D</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E</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F</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G</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H</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I</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K</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L</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Platz</a:t>
                      </a:r>
                      <a:endParaRPr lang="de-DE" sz="1000" dirty="0">
                        <a:solidFill>
                          <a:schemeClr val="tx1"/>
                        </a:solidFill>
                      </a:endParaRPr>
                    </a:p>
                  </a:txBody>
                  <a:tcPr marL="91436" marR="91436" marT="45701" marB="45701">
                    <a:solidFill>
                      <a:schemeClr val="bg1">
                        <a:lumMod val="85000"/>
                      </a:schemeClr>
                    </a:solidFill>
                  </a:tcPr>
                </a:tc>
              </a:tr>
              <a:tr h="263922">
                <a:tc>
                  <a:txBody>
                    <a:bodyPr/>
                    <a:lstStyle/>
                    <a:p>
                      <a:r>
                        <a:rPr lang="de-DE" sz="1000" b="1" dirty="0" smtClean="0"/>
                        <a:t>A</a:t>
                      </a:r>
                      <a:endParaRPr lang="de-DE" sz="1000" b="1" dirty="0"/>
                    </a:p>
                  </a:txBody>
                  <a:tcPr marL="91436" marR="91436" marT="45701" marB="45701">
                    <a:solidFill>
                      <a:schemeClr val="bg1">
                        <a:lumMod val="85000"/>
                      </a:schemeClr>
                    </a:solidFill>
                  </a:tcPr>
                </a:tc>
                <a:tc>
                  <a:txBody>
                    <a:bodyPr/>
                    <a:lstStyle/>
                    <a:p>
                      <a:r>
                        <a:rPr lang="de-DE" sz="1000" dirty="0" smtClean="0"/>
                        <a:t>X</a:t>
                      </a:r>
                      <a:endParaRPr lang="de-DE" sz="1000" dirty="0"/>
                    </a:p>
                  </a:txBody>
                  <a:tcPr marL="91436" marR="91436" marT="45701" marB="45701">
                    <a:solidFill>
                      <a:schemeClr val="bg1">
                        <a:lumMod val="85000"/>
                      </a:schemeClr>
                    </a:solidFill>
                  </a:tcPr>
                </a:tc>
                <a:tc>
                  <a:txBody>
                    <a:bodyPr/>
                    <a:lstStyle/>
                    <a:p>
                      <a:endParaRPr lang="de-DE" sz="100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a:p>
                  </a:txBody>
                  <a:tcPr marL="91436" marR="91436" marT="45701" marB="45701">
                    <a:solidFill>
                      <a:schemeClr val="bg1">
                        <a:lumMod val="85000"/>
                      </a:schemeClr>
                    </a:solidFill>
                  </a:tcPr>
                </a:tc>
                <a:tc>
                  <a:txBody>
                    <a:bodyPr/>
                    <a:lstStyle/>
                    <a:p>
                      <a:endParaRPr lang="de-DE" sz="1000"/>
                    </a:p>
                  </a:txBody>
                  <a:tcPr marL="91436" marR="91436" marT="45701" marB="45701">
                    <a:solidFill>
                      <a:schemeClr val="bg1">
                        <a:lumMod val="85000"/>
                      </a:schemeClr>
                    </a:solidFill>
                  </a:tcPr>
                </a:tc>
                <a:tc>
                  <a:txBody>
                    <a:bodyPr/>
                    <a:lstStyle/>
                    <a:p>
                      <a:endParaRPr lang="de-DE" sz="100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B</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r>
                        <a:rPr lang="de-DE" sz="1000" dirty="0" smtClean="0"/>
                        <a:t>X</a:t>
                      </a:r>
                      <a:endParaRPr lang="de-DE" sz="1000" dirty="0"/>
                    </a:p>
                  </a:txBody>
                  <a:tcPr marL="91436" marR="91436" marT="45701" marB="45701">
                    <a:solidFill>
                      <a:schemeClr val="bg1">
                        <a:lumMod val="85000"/>
                      </a:schemeClr>
                    </a:solidFill>
                  </a:tcPr>
                </a:tc>
                <a:tc>
                  <a:txBody>
                    <a:bodyPr/>
                    <a:lstStyle/>
                    <a:p>
                      <a:endParaRPr lang="de-DE" sz="1000"/>
                    </a:p>
                  </a:txBody>
                  <a:tcPr marL="91436" marR="91436" marT="45701" marB="45701">
                    <a:solidFill>
                      <a:schemeClr val="bg1">
                        <a:lumMod val="85000"/>
                      </a:schemeClr>
                    </a:solidFill>
                  </a:tcPr>
                </a:tc>
                <a:tc>
                  <a:txBody>
                    <a:bodyPr/>
                    <a:lstStyle/>
                    <a:p>
                      <a:endParaRPr lang="de-DE" sz="100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C</a:t>
                      </a:r>
                      <a:endParaRPr lang="de-DE" sz="1000" b="1" dirty="0"/>
                    </a:p>
                  </a:txBody>
                  <a:tcPr marL="91436" marR="91436" marT="45701" marB="45701">
                    <a:solidFill>
                      <a:schemeClr val="bg1">
                        <a:lumMod val="85000"/>
                      </a:schemeClr>
                    </a:solidFill>
                  </a:tcPr>
                </a:tc>
                <a:tc>
                  <a:txBody>
                    <a:bodyPr/>
                    <a:lstStyle/>
                    <a:p>
                      <a:endParaRPr lang="de-DE" sz="100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r>
                        <a:rPr lang="de-DE" sz="1000" dirty="0" smtClean="0"/>
                        <a:t>X</a:t>
                      </a:r>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D</a:t>
                      </a:r>
                      <a:endParaRPr lang="de-DE" sz="1000" b="1" dirty="0"/>
                    </a:p>
                  </a:txBody>
                  <a:tcPr marL="91436" marR="91436" marT="45701" marB="45701">
                    <a:solidFill>
                      <a:schemeClr val="bg1">
                        <a:lumMod val="85000"/>
                      </a:schemeClr>
                    </a:solidFill>
                  </a:tcPr>
                </a:tc>
                <a:tc>
                  <a:txBody>
                    <a:bodyPr/>
                    <a:lstStyle/>
                    <a:p>
                      <a:endParaRPr lang="de-DE" sz="1000"/>
                    </a:p>
                  </a:txBody>
                  <a:tcPr marL="91436" marR="91436" marT="45701" marB="45701">
                    <a:solidFill>
                      <a:schemeClr val="bg1">
                        <a:lumMod val="85000"/>
                      </a:schemeClr>
                    </a:solidFill>
                  </a:tcPr>
                </a:tc>
                <a:tc>
                  <a:txBody>
                    <a:bodyPr/>
                    <a:lstStyle/>
                    <a:p>
                      <a:endParaRPr lang="de-DE" sz="100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r>
                        <a:rPr lang="de-DE" sz="1000" dirty="0" smtClean="0"/>
                        <a:t>X</a:t>
                      </a:r>
                      <a:endParaRPr lang="de-DE" sz="1000" dirty="0"/>
                    </a:p>
                  </a:txBody>
                  <a:tcPr marL="91436" marR="91436" marT="45701" marB="45701">
                    <a:solidFill>
                      <a:schemeClr val="bg1">
                        <a:lumMod val="85000"/>
                      </a:schemeClr>
                    </a:solidFill>
                  </a:tcPr>
                </a:tc>
                <a:tc>
                  <a:txBody>
                    <a:bodyPr/>
                    <a:lstStyle/>
                    <a:p>
                      <a:endParaRPr lang="de-DE" sz="1000"/>
                    </a:p>
                  </a:txBody>
                  <a:tcPr marL="91436" marR="91436" marT="45701" marB="45701">
                    <a:solidFill>
                      <a:schemeClr val="bg1">
                        <a:lumMod val="85000"/>
                      </a:schemeClr>
                    </a:solidFill>
                  </a:tcPr>
                </a:tc>
                <a:tc>
                  <a:txBody>
                    <a:bodyPr/>
                    <a:lstStyle/>
                    <a:p>
                      <a:endParaRPr lang="de-DE" sz="100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E</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a:p>
                  </a:txBody>
                  <a:tcPr marL="91436" marR="91436" marT="45701" marB="45701">
                    <a:solidFill>
                      <a:schemeClr val="bg1">
                        <a:lumMod val="85000"/>
                      </a:schemeClr>
                    </a:solidFill>
                  </a:tcPr>
                </a:tc>
                <a:tc>
                  <a:txBody>
                    <a:bodyPr/>
                    <a:lstStyle/>
                    <a:p>
                      <a:endParaRPr lang="de-DE" sz="100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r>
                        <a:rPr lang="de-DE" sz="1000" dirty="0" smtClean="0"/>
                        <a:t>X</a:t>
                      </a:r>
                      <a:endParaRPr lang="de-DE" sz="1000" dirty="0"/>
                    </a:p>
                  </a:txBody>
                  <a:tcPr marL="91436" marR="91436" marT="45701" marB="45701">
                    <a:solidFill>
                      <a:schemeClr val="bg1">
                        <a:lumMod val="85000"/>
                      </a:schemeClr>
                    </a:solidFill>
                  </a:tcPr>
                </a:tc>
                <a:tc>
                  <a:txBody>
                    <a:bodyPr/>
                    <a:lstStyle/>
                    <a:p>
                      <a:endParaRPr lang="de-DE" sz="100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F</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a:p>
                  </a:txBody>
                  <a:tcPr marL="91436" marR="91436" marT="45701" marB="45701">
                    <a:solidFill>
                      <a:schemeClr val="bg1">
                        <a:lumMod val="85000"/>
                      </a:schemeClr>
                    </a:solidFill>
                  </a:tcPr>
                </a:tc>
                <a:tc>
                  <a:txBody>
                    <a:bodyPr/>
                    <a:lstStyle/>
                    <a:p>
                      <a:endParaRPr lang="de-DE" sz="1000"/>
                    </a:p>
                  </a:txBody>
                  <a:tcPr marL="91436" marR="91436" marT="45701" marB="45701">
                    <a:solidFill>
                      <a:schemeClr val="bg1">
                        <a:lumMod val="85000"/>
                      </a:schemeClr>
                    </a:solidFill>
                  </a:tcPr>
                </a:tc>
                <a:tc>
                  <a:txBody>
                    <a:bodyPr/>
                    <a:lstStyle/>
                    <a:p>
                      <a:endParaRPr lang="de-DE" sz="100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r>
                        <a:rPr lang="de-DE" sz="1000" dirty="0" smtClean="0"/>
                        <a:t>X</a:t>
                      </a:r>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G</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a:p>
                  </a:txBody>
                  <a:tcPr marL="91436" marR="91436" marT="45701" marB="45701">
                    <a:solidFill>
                      <a:schemeClr val="bg1">
                        <a:lumMod val="85000"/>
                      </a:schemeClr>
                    </a:solidFill>
                  </a:tcPr>
                </a:tc>
                <a:tc>
                  <a:txBody>
                    <a:bodyPr/>
                    <a:lstStyle/>
                    <a:p>
                      <a:endParaRPr lang="de-DE" sz="1000"/>
                    </a:p>
                  </a:txBody>
                  <a:tcPr marL="91436" marR="91436" marT="45701" marB="45701">
                    <a:solidFill>
                      <a:schemeClr val="bg1">
                        <a:lumMod val="85000"/>
                      </a:schemeClr>
                    </a:solidFill>
                  </a:tcPr>
                </a:tc>
                <a:tc>
                  <a:txBody>
                    <a:bodyPr/>
                    <a:lstStyle/>
                    <a:p>
                      <a:endParaRPr lang="de-DE" sz="1000"/>
                    </a:p>
                  </a:txBody>
                  <a:tcPr marL="91436" marR="91436" marT="45701" marB="45701">
                    <a:solidFill>
                      <a:schemeClr val="bg1">
                        <a:lumMod val="85000"/>
                      </a:schemeClr>
                    </a:solidFill>
                  </a:tcPr>
                </a:tc>
                <a:tc>
                  <a:txBody>
                    <a:bodyPr/>
                    <a:lstStyle/>
                    <a:p>
                      <a:endParaRPr lang="de-DE" sz="100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r>
                        <a:rPr lang="de-DE" sz="1000" dirty="0" smtClean="0"/>
                        <a:t>X</a:t>
                      </a:r>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H</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r>
                        <a:rPr lang="de-DE" sz="1000" dirty="0" smtClean="0"/>
                        <a:t>X</a:t>
                      </a:r>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I</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r>
                        <a:rPr lang="de-DE" sz="1000" dirty="0" smtClean="0"/>
                        <a:t>X</a:t>
                      </a:r>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K</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r>
                        <a:rPr lang="de-DE" sz="1000" dirty="0" smtClean="0"/>
                        <a:t>X</a:t>
                      </a:r>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L</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r>
                        <a:rPr lang="de-DE" sz="1000" dirty="0" smtClean="0"/>
                        <a:t>X</a:t>
                      </a:r>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bl>
          </a:graphicData>
        </a:graphic>
      </p:graphicFrame>
    </p:spTree>
    <p:extLst>
      <p:ext uri="{BB962C8B-B14F-4D97-AF65-F5344CB8AC3E}">
        <p14:creationId xmlns:p14="http://schemas.microsoft.com/office/powerpoint/2010/main" val="4034334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A960F616-EF8C-4F41-AF61-A68A52AEEB4F}" type="slidenum">
              <a:rPr lang="de-DE" smtClean="0"/>
              <a:t>5</a:t>
            </a:fld>
            <a:endParaRPr lang="de-DE"/>
          </a:p>
        </p:txBody>
      </p:sp>
      <p:sp>
        <p:nvSpPr>
          <p:cNvPr id="5" name="Titel 4"/>
          <p:cNvSpPr>
            <a:spLocks noGrp="1"/>
          </p:cNvSpPr>
          <p:nvPr>
            <p:ph type="title"/>
          </p:nvPr>
        </p:nvSpPr>
        <p:spPr>
          <a:xfrm>
            <a:off x="457200" y="274638"/>
            <a:ext cx="5554960" cy="1143000"/>
          </a:xfrm>
        </p:spPr>
        <p:txBody>
          <a:bodyPr>
            <a:normAutofit/>
          </a:bodyPr>
          <a:lstStyle/>
          <a:p>
            <a:r>
              <a:rPr lang="de-DE" dirty="0" smtClean="0"/>
              <a:t>Auslosung 2. Runde</a:t>
            </a:r>
            <a:endParaRPr lang="de-DE" dirty="0"/>
          </a:p>
        </p:txBody>
      </p:sp>
      <p:pic>
        <p:nvPicPr>
          <p:cNvPr id="6" name="Inhaltsplatzhalt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200" y="260648"/>
            <a:ext cx="2423160" cy="1277112"/>
          </a:xfrm>
          <a:prstGeom prst="rect">
            <a:avLst/>
          </a:prstGeom>
        </p:spPr>
      </p:pic>
      <p:sp>
        <p:nvSpPr>
          <p:cNvPr id="8" name="Fußzeilenplatzhalter 2"/>
          <p:cNvSpPr>
            <a:spLocks noGrp="1"/>
          </p:cNvSpPr>
          <p:nvPr>
            <p:ph type="ftr" sz="quarter" idx="11"/>
          </p:nvPr>
        </p:nvSpPr>
        <p:spPr>
          <a:xfrm>
            <a:off x="4139952" y="6492875"/>
            <a:ext cx="4344436" cy="365125"/>
          </a:xfrm>
        </p:spPr>
        <p:txBody>
          <a:bodyPr/>
          <a:lstStyle/>
          <a:p>
            <a:r>
              <a:rPr lang="de-DE" dirty="0" smtClean="0"/>
              <a:t>Schweizer System                   Hessischer Tischtennis-Verband e.V.</a:t>
            </a:r>
            <a:endParaRPr lang="de-DE" dirty="0"/>
          </a:p>
        </p:txBody>
      </p:sp>
      <p:sp>
        <p:nvSpPr>
          <p:cNvPr id="9" name="Rectangle 3"/>
          <p:cNvSpPr txBox="1">
            <a:spLocks noChangeArrowheads="1"/>
          </p:cNvSpPr>
          <p:nvPr/>
        </p:nvSpPr>
        <p:spPr>
          <a:xfrm>
            <a:off x="685800" y="1752600"/>
            <a:ext cx="3670300" cy="1100138"/>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buFontTx/>
              <a:buNone/>
              <a:defRPr/>
            </a:pPr>
            <a:r>
              <a:rPr lang="de-DE" sz="1600" dirty="0" smtClean="0">
                <a:latin typeface="Arial" pitchFamily="34" charset="0"/>
                <a:cs typeface="Arial" pitchFamily="34" charset="0"/>
              </a:rPr>
              <a:t>Das Ergebnis der 1. Runde spiegelt sich im Raster wieder (Sieg = +, Niederlage = -); Die Zahl der Siege wird aufsummiert.</a:t>
            </a:r>
            <a:endParaRPr lang="de-DE" sz="2000" dirty="0" smtClean="0">
              <a:latin typeface="Arial" pitchFamily="34" charset="0"/>
              <a:cs typeface="Arial" pitchFamily="34" charset="0"/>
            </a:endParaRPr>
          </a:p>
          <a:p>
            <a:pPr>
              <a:buFontTx/>
              <a:buNone/>
              <a:defRPr/>
            </a:pPr>
            <a:endParaRPr lang="de-DE" sz="2000" b="1" dirty="0" smtClean="0"/>
          </a:p>
          <a:p>
            <a:pPr>
              <a:buFontTx/>
              <a:buNone/>
              <a:defRPr/>
            </a:pPr>
            <a:endParaRPr lang="de-DE" sz="1000" dirty="0" smtClean="0"/>
          </a:p>
        </p:txBody>
      </p:sp>
      <p:sp>
        <p:nvSpPr>
          <p:cNvPr id="10" name="Rectangle 3"/>
          <p:cNvSpPr txBox="1">
            <a:spLocks noChangeArrowheads="1"/>
          </p:cNvSpPr>
          <p:nvPr/>
        </p:nvSpPr>
        <p:spPr bwMode="auto">
          <a:xfrm>
            <a:off x="687388" y="2781300"/>
            <a:ext cx="36703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FontTx/>
              <a:buNone/>
              <a:defRPr/>
            </a:pPr>
            <a:r>
              <a:rPr lang="de-DE" sz="1600" dirty="0" smtClean="0">
                <a:latin typeface="Arial" pitchFamily="34" charset="0"/>
                <a:cs typeface="Arial" pitchFamily="34" charset="0"/>
              </a:rPr>
              <a:t>Für die zweite Runde werden zunächst die Spieler mit je 1 Sieg untereinander ausgelost.</a:t>
            </a:r>
          </a:p>
          <a:p>
            <a:pPr>
              <a:defRPr/>
            </a:pPr>
            <a:endParaRPr lang="de-DE" sz="2000" dirty="0" smtClean="0">
              <a:latin typeface="Arial" pitchFamily="34" charset="0"/>
              <a:cs typeface="Arial" pitchFamily="34" charset="0"/>
            </a:endParaRPr>
          </a:p>
          <a:p>
            <a:pPr>
              <a:buFontTx/>
              <a:buNone/>
              <a:defRPr/>
            </a:pPr>
            <a:endParaRPr lang="de-DE" sz="2000" b="1" dirty="0" smtClean="0">
              <a:latin typeface="Arial" pitchFamily="34" charset="0"/>
              <a:cs typeface="Arial" pitchFamily="34" charset="0"/>
            </a:endParaRPr>
          </a:p>
          <a:p>
            <a:pPr>
              <a:buFontTx/>
              <a:buNone/>
              <a:defRPr/>
            </a:pPr>
            <a:endParaRPr lang="de-DE" sz="1000" dirty="0" smtClean="0"/>
          </a:p>
        </p:txBody>
      </p:sp>
      <p:sp>
        <p:nvSpPr>
          <p:cNvPr id="11" name="Rectangle 3"/>
          <p:cNvSpPr txBox="1">
            <a:spLocks noChangeArrowheads="1"/>
          </p:cNvSpPr>
          <p:nvPr/>
        </p:nvSpPr>
        <p:spPr bwMode="auto">
          <a:xfrm>
            <a:off x="692150" y="3573463"/>
            <a:ext cx="36703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FontTx/>
              <a:buNone/>
              <a:defRPr/>
            </a:pPr>
            <a:r>
              <a:rPr lang="de-DE" sz="1600" dirty="0" smtClean="0">
                <a:latin typeface="Arial" pitchFamily="34" charset="0"/>
                <a:cs typeface="Arial" pitchFamily="34" charset="0"/>
              </a:rPr>
              <a:t>Anschließend werden die Paarungen aus Spielern mit 0 Siegen gelost, weshalb sich z.B. folgende Paarungen ergeben: A-C*, B*-I, D*-H, E*-L, G*-K und F hat Freilos.</a:t>
            </a:r>
          </a:p>
          <a:p>
            <a:pPr>
              <a:defRPr/>
            </a:pPr>
            <a:endParaRPr lang="de-DE" sz="2000" dirty="0" smtClean="0"/>
          </a:p>
          <a:p>
            <a:pPr>
              <a:buFontTx/>
              <a:buNone/>
              <a:defRPr/>
            </a:pPr>
            <a:endParaRPr lang="de-DE" sz="2000" b="1" dirty="0" smtClean="0"/>
          </a:p>
          <a:p>
            <a:pPr>
              <a:buFontTx/>
              <a:buNone/>
              <a:defRPr/>
            </a:pPr>
            <a:endParaRPr lang="de-DE" sz="1000" dirty="0" smtClean="0"/>
          </a:p>
        </p:txBody>
      </p:sp>
      <p:sp>
        <p:nvSpPr>
          <p:cNvPr id="12" name="Rectangle 3"/>
          <p:cNvSpPr txBox="1">
            <a:spLocks noChangeArrowheads="1"/>
          </p:cNvSpPr>
          <p:nvPr/>
        </p:nvSpPr>
        <p:spPr bwMode="auto">
          <a:xfrm>
            <a:off x="692150" y="4868863"/>
            <a:ext cx="36703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FontTx/>
              <a:buNone/>
              <a:defRPr/>
            </a:pPr>
            <a:r>
              <a:rPr lang="de-DE" sz="1600" dirty="0" smtClean="0">
                <a:latin typeface="Arial" pitchFamily="34" charset="0"/>
                <a:cs typeface="Arial" pitchFamily="34" charset="0"/>
              </a:rPr>
              <a:t>Die Ergebnisse der Paarungen werden wieder übertragen.</a:t>
            </a:r>
          </a:p>
          <a:p>
            <a:pPr>
              <a:defRPr/>
            </a:pPr>
            <a:endParaRPr lang="de-DE" sz="2000" dirty="0" smtClean="0"/>
          </a:p>
          <a:p>
            <a:pPr>
              <a:buFontTx/>
              <a:buNone/>
              <a:defRPr/>
            </a:pPr>
            <a:endParaRPr lang="de-DE" sz="2000" b="1" dirty="0" smtClean="0"/>
          </a:p>
          <a:p>
            <a:pPr>
              <a:buFontTx/>
              <a:buNone/>
              <a:defRPr/>
            </a:pPr>
            <a:endParaRPr lang="de-DE" sz="1000" dirty="0" smtClean="0"/>
          </a:p>
        </p:txBody>
      </p:sp>
      <p:graphicFrame>
        <p:nvGraphicFramePr>
          <p:cNvPr id="14" name="Tabelle 13"/>
          <p:cNvGraphicFramePr>
            <a:graphicFrameLocks noGrp="1"/>
          </p:cNvGraphicFramePr>
          <p:nvPr>
            <p:extLst>
              <p:ext uri="{D42A27DB-BD31-4B8C-83A1-F6EECF244321}">
                <p14:modId xmlns:p14="http://schemas.microsoft.com/office/powerpoint/2010/main" val="273837314"/>
              </p:ext>
            </p:extLst>
          </p:nvPr>
        </p:nvGraphicFramePr>
        <p:xfrm>
          <a:off x="4500563" y="2133600"/>
          <a:ext cx="4032251" cy="3167064"/>
        </p:xfrm>
        <a:graphic>
          <a:graphicData uri="http://schemas.openxmlformats.org/drawingml/2006/table">
            <a:tbl>
              <a:tblPr firstRow="1" bandRow="1">
                <a:tableStyleId>{5C22544A-7EE6-4342-B048-85BDC9FD1C3A}</a:tableStyleId>
              </a:tblPr>
              <a:tblGrid>
                <a:gridCol w="272859"/>
                <a:gridCol w="272859"/>
                <a:gridCol w="272859"/>
                <a:gridCol w="272859"/>
                <a:gridCol w="272859"/>
                <a:gridCol w="272859"/>
                <a:gridCol w="272859"/>
                <a:gridCol w="272859"/>
                <a:gridCol w="272859"/>
                <a:gridCol w="272859"/>
                <a:gridCol w="272859"/>
                <a:gridCol w="272859"/>
                <a:gridCol w="272859"/>
                <a:gridCol w="485084"/>
              </a:tblGrid>
              <a:tr h="263922">
                <a:tc>
                  <a:txBody>
                    <a:bodyPr/>
                    <a:lstStyle/>
                    <a:p>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A</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B</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C</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D</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E</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F</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G</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H</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I</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K</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L</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Platz</a:t>
                      </a:r>
                      <a:endParaRPr lang="de-DE" sz="1000" dirty="0">
                        <a:solidFill>
                          <a:schemeClr val="tx1"/>
                        </a:solidFill>
                      </a:endParaRPr>
                    </a:p>
                  </a:txBody>
                  <a:tcPr marL="91436" marR="91436" marT="45701" marB="45701">
                    <a:solidFill>
                      <a:schemeClr val="bg1">
                        <a:lumMod val="85000"/>
                      </a:schemeClr>
                    </a:solidFill>
                  </a:tcPr>
                </a:tc>
              </a:tr>
              <a:tr h="263922">
                <a:tc>
                  <a:txBody>
                    <a:bodyPr/>
                    <a:lstStyle/>
                    <a:p>
                      <a:r>
                        <a:rPr lang="de-DE" sz="1000" b="1" dirty="0" smtClean="0"/>
                        <a:t>A</a:t>
                      </a:r>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1</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B</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1</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C</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1</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D</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1</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E</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0</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F</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0</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G</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0</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H</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solidFill>
                            <a:srgbClr val="C00000"/>
                          </a:solidFill>
                        </a:rPr>
                        <a:t>1</a:t>
                      </a:r>
                      <a:endParaRPr lang="de-DE" sz="1000" b="1" dirty="0">
                        <a:solidFill>
                          <a:srgbClr val="C00000"/>
                        </a:solidFill>
                      </a:endParaRPr>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I</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1</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K</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0</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L</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r>
                        <a:rPr lang="de-DE" sz="1000" b="1" dirty="0" smtClean="0"/>
                        <a:t>0</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bl>
          </a:graphicData>
        </a:graphic>
      </p:graphicFrame>
      <p:sp>
        <p:nvSpPr>
          <p:cNvPr id="15" name="Flussdiagramm: Verbindungsstelle 14"/>
          <p:cNvSpPr/>
          <p:nvPr/>
        </p:nvSpPr>
        <p:spPr>
          <a:xfrm>
            <a:off x="4693156" y="2564904"/>
            <a:ext cx="45719" cy="45719"/>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16" name="Flussdiagramm: Verbindungsstelle 15"/>
          <p:cNvSpPr/>
          <p:nvPr/>
        </p:nvSpPr>
        <p:spPr>
          <a:xfrm>
            <a:off x="4693155" y="2829878"/>
            <a:ext cx="45719" cy="45719"/>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17" name="Flussdiagramm: Verbindungsstelle 16"/>
          <p:cNvSpPr/>
          <p:nvPr/>
        </p:nvSpPr>
        <p:spPr>
          <a:xfrm>
            <a:off x="4693156" y="3095157"/>
            <a:ext cx="45719" cy="45719"/>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18" name="Flussdiagramm: Verbindungsstelle 17"/>
          <p:cNvSpPr/>
          <p:nvPr/>
        </p:nvSpPr>
        <p:spPr>
          <a:xfrm>
            <a:off x="4693153" y="3356992"/>
            <a:ext cx="45719" cy="45719"/>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19" name="Flussdiagramm: Verbindungsstelle 18"/>
          <p:cNvSpPr/>
          <p:nvPr/>
        </p:nvSpPr>
        <p:spPr>
          <a:xfrm>
            <a:off x="4692386" y="4414252"/>
            <a:ext cx="45719" cy="45719"/>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20" name="Flussdiagramm: Verbindungsstelle 19"/>
          <p:cNvSpPr/>
          <p:nvPr/>
        </p:nvSpPr>
        <p:spPr>
          <a:xfrm>
            <a:off x="4692385" y="4675995"/>
            <a:ext cx="45719" cy="45719"/>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92230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P spid="11" grpId="0" build="p"/>
      <p:bldP spid="1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A960F616-EF8C-4F41-AF61-A68A52AEEB4F}" type="slidenum">
              <a:rPr lang="de-DE" smtClean="0"/>
              <a:t>6</a:t>
            </a:fld>
            <a:endParaRPr lang="de-DE"/>
          </a:p>
        </p:txBody>
      </p:sp>
      <p:sp>
        <p:nvSpPr>
          <p:cNvPr id="5" name="Titel 4"/>
          <p:cNvSpPr>
            <a:spLocks noGrp="1"/>
          </p:cNvSpPr>
          <p:nvPr>
            <p:ph type="title"/>
          </p:nvPr>
        </p:nvSpPr>
        <p:spPr>
          <a:xfrm>
            <a:off x="457200" y="274638"/>
            <a:ext cx="5554960" cy="1143000"/>
          </a:xfrm>
        </p:spPr>
        <p:txBody>
          <a:bodyPr>
            <a:normAutofit/>
          </a:bodyPr>
          <a:lstStyle/>
          <a:p>
            <a:r>
              <a:rPr lang="de-DE" dirty="0" smtClean="0"/>
              <a:t>Auslosung 3. Runde</a:t>
            </a:r>
            <a:endParaRPr lang="de-DE" dirty="0"/>
          </a:p>
        </p:txBody>
      </p:sp>
      <p:pic>
        <p:nvPicPr>
          <p:cNvPr id="6" name="Inhaltsplatzhalt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200" y="260648"/>
            <a:ext cx="2423160" cy="1277112"/>
          </a:xfrm>
          <a:prstGeom prst="rect">
            <a:avLst/>
          </a:prstGeom>
        </p:spPr>
      </p:pic>
      <p:sp>
        <p:nvSpPr>
          <p:cNvPr id="7" name="Fußzeilenplatzhalter 2"/>
          <p:cNvSpPr>
            <a:spLocks noGrp="1"/>
          </p:cNvSpPr>
          <p:nvPr>
            <p:ph type="ftr" sz="quarter" idx="11"/>
          </p:nvPr>
        </p:nvSpPr>
        <p:spPr>
          <a:xfrm>
            <a:off x="4139952" y="6492875"/>
            <a:ext cx="4344436" cy="365125"/>
          </a:xfrm>
        </p:spPr>
        <p:txBody>
          <a:bodyPr/>
          <a:lstStyle/>
          <a:p>
            <a:r>
              <a:rPr lang="de-DE" dirty="0" smtClean="0"/>
              <a:t>Schweizer System                   Hessischer Tischtennis-Verband e.V.</a:t>
            </a:r>
            <a:endParaRPr lang="de-DE" dirty="0"/>
          </a:p>
        </p:txBody>
      </p:sp>
      <p:sp>
        <p:nvSpPr>
          <p:cNvPr id="8" name="Rectangle 3"/>
          <p:cNvSpPr txBox="1">
            <a:spLocks noChangeArrowheads="1"/>
          </p:cNvSpPr>
          <p:nvPr/>
        </p:nvSpPr>
        <p:spPr>
          <a:xfrm>
            <a:off x="685800" y="1752600"/>
            <a:ext cx="3670300" cy="59690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buFontTx/>
              <a:buNone/>
              <a:defRPr/>
            </a:pPr>
            <a:r>
              <a:rPr lang="de-DE" sz="1600" dirty="0" smtClean="0">
                <a:latin typeface="Arial" pitchFamily="34" charset="0"/>
                <a:cs typeface="Arial" pitchFamily="34" charset="0"/>
              </a:rPr>
              <a:t>Das Ergebnis der 2. Runde spiegelt sich im Raster wieder.</a:t>
            </a:r>
            <a:endParaRPr lang="de-DE" sz="2000" dirty="0" smtClean="0">
              <a:latin typeface="Arial" pitchFamily="34" charset="0"/>
              <a:cs typeface="Arial" pitchFamily="34" charset="0"/>
            </a:endParaRPr>
          </a:p>
          <a:p>
            <a:pPr>
              <a:buFontTx/>
              <a:buNone/>
              <a:defRPr/>
            </a:pPr>
            <a:endParaRPr lang="de-DE" sz="2000" b="1" dirty="0" smtClean="0"/>
          </a:p>
          <a:p>
            <a:pPr>
              <a:buFontTx/>
              <a:buNone/>
              <a:defRPr/>
            </a:pPr>
            <a:endParaRPr lang="de-DE" sz="1000" dirty="0" smtClean="0"/>
          </a:p>
        </p:txBody>
      </p:sp>
      <p:sp>
        <p:nvSpPr>
          <p:cNvPr id="9" name="Rectangle 3"/>
          <p:cNvSpPr txBox="1">
            <a:spLocks noChangeArrowheads="1"/>
          </p:cNvSpPr>
          <p:nvPr/>
        </p:nvSpPr>
        <p:spPr bwMode="auto">
          <a:xfrm>
            <a:off x="687388" y="2276475"/>
            <a:ext cx="3670300"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FontTx/>
              <a:buNone/>
              <a:defRPr/>
            </a:pPr>
            <a:r>
              <a:rPr lang="de-DE" sz="1600" dirty="0" smtClean="0">
                <a:latin typeface="Arial" pitchFamily="34" charset="0"/>
                <a:cs typeface="Arial" pitchFamily="34" charset="0"/>
              </a:rPr>
              <a:t>Für die 3. Runde werden zunächst die Spieler mit je 2 Siegen untereinander ausgelost, z.B. B-C.</a:t>
            </a:r>
          </a:p>
          <a:p>
            <a:pPr>
              <a:defRPr/>
            </a:pPr>
            <a:endParaRPr lang="de-DE" sz="2000" dirty="0" smtClean="0">
              <a:latin typeface="Arial" pitchFamily="34" charset="0"/>
              <a:cs typeface="Arial" pitchFamily="34" charset="0"/>
            </a:endParaRPr>
          </a:p>
          <a:p>
            <a:pPr>
              <a:buFontTx/>
              <a:buNone/>
              <a:defRPr/>
            </a:pPr>
            <a:endParaRPr lang="de-DE" sz="2000" b="1" dirty="0" smtClean="0"/>
          </a:p>
          <a:p>
            <a:pPr>
              <a:buFontTx/>
              <a:buNone/>
              <a:defRPr/>
            </a:pPr>
            <a:endParaRPr lang="de-DE" sz="1000" dirty="0" smtClean="0"/>
          </a:p>
        </p:txBody>
      </p:sp>
      <p:sp>
        <p:nvSpPr>
          <p:cNvPr id="10" name="Rectangle 3"/>
          <p:cNvSpPr txBox="1">
            <a:spLocks noChangeArrowheads="1"/>
          </p:cNvSpPr>
          <p:nvPr/>
        </p:nvSpPr>
        <p:spPr bwMode="auto">
          <a:xfrm>
            <a:off x="692150" y="3068638"/>
            <a:ext cx="3670300"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FontTx/>
              <a:buNone/>
              <a:defRPr/>
            </a:pPr>
            <a:r>
              <a:rPr lang="de-DE" sz="1600" dirty="0" smtClean="0">
                <a:latin typeface="Arial" pitchFamily="34" charset="0"/>
                <a:cs typeface="Arial" pitchFamily="34" charset="0"/>
              </a:rPr>
              <a:t>Dem verbliebenen Spieler mit 2 Siegen D wird ein Gegner mit 1 Sieg zugelost, dann folgen die Spieler mit 1 Sieg untereinander und zuletzt der verbliebene mit 1 Sieg gegen einen Sieglosen, was z.B. zu folgenden Paarungen führt: B*-C, D*-I, A*-F, </a:t>
            </a:r>
            <a:br>
              <a:rPr lang="de-DE" sz="1600" dirty="0" smtClean="0">
                <a:latin typeface="Arial" pitchFamily="34" charset="0"/>
                <a:cs typeface="Arial" pitchFamily="34" charset="0"/>
              </a:rPr>
            </a:br>
            <a:r>
              <a:rPr lang="de-DE" sz="1600" dirty="0" smtClean="0">
                <a:latin typeface="Arial" pitchFamily="34" charset="0"/>
                <a:cs typeface="Arial" pitchFamily="34" charset="0"/>
              </a:rPr>
              <a:t>E-H*, G-L* und K hat Freilos.</a:t>
            </a:r>
            <a:endParaRPr lang="de-DE" sz="2000" dirty="0" smtClean="0">
              <a:latin typeface="Arial" pitchFamily="34" charset="0"/>
              <a:cs typeface="Arial" pitchFamily="34" charset="0"/>
            </a:endParaRPr>
          </a:p>
          <a:p>
            <a:pPr>
              <a:buFontTx/>
              <a:buNone/>
              <a:defRPr/>
            </a:pPr>
            <a:endParaRPr lang="de-DE" sz="2000" b="1" dirty="0" smtClean="0">
              <a:latin typeface="Arial" pitchFamily="34" charset="0"/>
              <a:cs typeface="Arial" pitchFamily="34" charset="0"/>
            </a:endParaRPr>
          </a:p>
          <a:p>
            <a:pPr>
              <a:buFontTx/>
              <a:buNone/>
              <a:defRPr/>
            </a:pPr>
            <a:endParaRPr lang="de-DE" sz="1000" dirty="0" smtClean="0">
              <a:latin typeface="Arial" pitchFamily="34" charset="0"/>
              <a:cs typeface="Arial" pitchFamily="34" charset="0"/>
            </a:endParaRPr>
          </a:p>
        </p:txBody>
      </p:sp>
      <p:sp>
        <p:nvSpPr>
          <p:cNvPr id="11" name="Rectangle 3"/>
          <p:cNvSpPr txBox="1">
            <a:spLocks noChangeArrowheads="1"/>
          </p:cNvSpPr>
          <p:nvPr/>
        </p:nvSpPr>
        <p:spPr bwMode="auto">
          <a:xfrm>
            <a:off x="692150" y="5084763"/>
            <a:ext cx="36703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FontTx/>
              <a:buNone/>
              <a:defRPr/>
            </a:pPr>
            <a:r>
              <a:rPr lang="de-DE" sz="1600" dirty="0" smtClean="0">
                <a:latin typeface="Arial" pitchFamily="34" charset="0"/>
                <a:cs typeface="Arial" pitchFamily="34" charset="0"/>
              </a:rPr>
              <a:t>Die Ergebnisse der Paarungen werden wieder übertragen.</a:t>
            </a:r>
          </a:p>
          <a:p>
            <a:pPr>
              <a:defRPr/>
            </a:pPr>
            <a:endParaRPr lang="de-DE" sz="2000" dirty="0" smtClean="0"/>
          </a:p>
          <a:p>
            <a:pPr>
              <a:buFontTx/>
              <a:buNone/>
              <a:defRPr/>
            </a:pPr>
            <a:endParaRPr lang="de-DE" sz="2000" b="1" dirty="0" smtClean="0"/>
          </a:p>
          <a:p>
            <a:pPr>
              <a:buFontTx/>
              <a:buNone/>
              <a:defRPr/>
            </a:pPr>
            <a:endParaRPr lang="de-DE" sz="1000" dirty="0" smtClean="0"/>
          </a:p>
        </p:txBody>
      </p:sp>
      <p:graphicFrame>
        <p:nvGraphicFramePr>
          <p:cNvPr id="12" name="Tabelle 11"/>
          <p:cNvGraphicFramePr>
            <a:graphicFrameLocks noGrp="1"/>
          </p:cNvGraphicFramePr>
          <p:nvPr/>
        </p:nvGraphicFramePr>
        <p:xfrm>
          <a:off x="4500563" y="2133600"/>
          <a:ext cx="4032251" cy="3167064"/>
        </p:xfrm>
        <a:graphic>
          <a:graphicData uri="http://schemas.openxmlformats.org/drawingml/2006/table">
            <a:tbl>
              <a:tblPr firstRow="1" bandRow="1">
                <a:tableStyleId>{5C22544A-7EE6-4342-B048-85BDC9FD1C3A}</a:tableStyleId>
              </a:tblPr>
              <a:tblGrid>
                <a:gridCol w="272859"/>
                <a:gridCol w="272859"/>
                <a:gridCol w="272859"/>
                <a:gridCol w="272859"/>
                <a:gridCol w="272859"/>
                <a:gridCol w="272859"/>
                <a:gridCol w="272859"/>
                <a:gridCol w="272859"/>
                <a:gridCol w="272859"/>
                <a:gridCol w="272859"/>
                <a:gridCol w="272859"/>
                <a:gridCol w="272859"/>
                <a:gridCol w="272859"/>
                <a:gridCol w="485084"/>
              </a:tblGrid>
              <a:tr h="263922">
                <a:tc>
                  <a:txBody>
                    <a:bodyPr/>
                    <a:lstStyle/>
                    <a:p>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A</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B</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C</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D</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E</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F</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G</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H</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I</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K</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L</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Platz</a:t>
                      </a:r>
                      <a:endParaRPr lang="de-DE" sz="1000" dirty="0">
                        <a:solidFill>
                          <a:schemeClr val="tx1"/>
                        </a:solidFill>
                      </a:endParaRPr>
                    </a:p>
                  </a:txBody>
                  <a:tcPr marL="91436" marR="91436" marT="45701" marB="45701">
                    <a:solidFill>
                      <a:schemeClr val="bg1">
                        <a:lumMod val="85000"/>
                      </a:schemeClr>
                    </a:solidFill>
                  </a:tcPr>
                </a:tc>
              </a:tr>
              <a:tr h="263922">
                <a:tc>
                  <a:txBody>
                    <a:bodyPr/>
                    <a:lstStyle/>
                    <a:p>
                      <a:r>
                        <a:rPr lang="de-DE" sz="1000" b="1" dirty="0" smtClean="0"/>
                        <a:t>A</a:t>
                      </a:r>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1</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B</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2</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C</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2</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D</a:t>
                      </a:r>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2</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E</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1</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F</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solidFill>
                            <a:srgbClr val="C00000"/>
                          </a:solidFill>
                        </a:rPr>
                        <a:t>1</a:t>
                      </a:r>
                      <a:endParaRPr lang="de-DE" sz="1000" b="1" dirty="0">
                        <a:solidFill>
                          <a:srgbClr val="C00000"/>
                        </a:solidFill>
                      </a:endParaRPr>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G</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1</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H</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solidFill>
                            <a:srgbClr val="C00000"/>
                          </a:solidFill>
                        </a:rPr>
                        <a:t>1</a:t>
                      </a:r>
                      <a:endParaRPr lang="de-DE" sz="1000" b="1" dirty="0">
                        <a:solidFill>
                          <a:srgbClr val="C00000"/>
                        </a:solidFill>
                      </a:endParaRPr>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I</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1</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K</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0</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L</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r>
                        <a:rPr lang="de-DE" sz="1000" b="1" dirty="0" smtClean="0"/>
                        <a:t>0</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bl>
          </a:graphicData>
        </a:graphic>
      </p:graphicFrame>
      <p:sp>
        <p:nvSpPr>
          <p:cNvPr id="13" name="Flussdiagramm: Verbindungsstelle 12"/>
          <p:cNvSpPr/>
          <p:nvPr/>
        </p:nvSpPr>
        <p:spPr>
          <a:xfrm>
            <a:off x="4693156" y="2830076"/>
            <a:ext cx="45719" cy="45719"/>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14" name="Flussdiagramm: Verbindungsstelle 13"/>
          <p:cNvSpPr/>
          <p:nvPr/>
        </p:nvSpPr>
        <p:spPr>
          <a:xfrm>
            <a:off x="4693156" y="3093760"/>
            <a:ext cx="45719" cy="45719"/>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16" name="Flussdiagramm: Verbindungsstelle 15"/>
          <p:cNvSpPr/>
          <p:nvPr/>
        </p:nvSpPr>
        <p:spPr>
          <a:xfrm>
            <a:off x="4693156" y="3356992"/>
            <a:ext cx="45719" cy="4571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19270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A960F616-EF8C-4F41-AF61-A68A52AEEB4F}" type="slidenum">
              <a:rPr lang="de-DE" smtClean="0"/>
              <a:t>7</a:t>
            </a:fld>
            <a:endParaRPr lang="de-DE"/>
          </a:p>
        </p:txBody>
      </p:sp>
      <p:sp>
        <p:nvSpPr>
          <p:cNvPr id="5" name="Titel 4"/>
          <p:cNvSpPr>
            <a:spLocks noGrp="1"/>
          </p:cNvSpPr>
          <p:nvPr>
            <p:ph type="title"/>
          </p:nvPr>
        </p:nvSpPr>
        <p:spPr>
          <a:xfrm>
            <a:off x="457200" y="274638"/>
            <a:ext cx="5554960" cy="1143000"/>
          </a:xfrm>
        </p:spPr>
        <p:txBody>
          <a:bodyPr>
            <a:normAutofit/>
          </a:bodyPr>
          <a:lstStyle/>
          <a:p>
            <a:r>
              <a:rPr lang="de-DE" dirty="0" smtClean="0"/>
              <a:t>Auslosung 4. Runde</a:t>
            </a:r>
            <a:endParaRPr lang="de-DE" dirty="0"/>
          </a:p>
        </p:txBody>
      </p:sp>
      <p:pic>
        <p:nvPicPr>
          <p:cNvPr id="6" name="Inhaltsplatzhalt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200" y="260648"/>
            <a:ext cx="2423160" cy="1277112"/>
          </a:xfrm>
          <a:prstGeom prst="rect">
            <a:avLst/>
          </a:prstGeom>
        </p:spPr>
      </p:pic>
      <p:sp>
        <p:nvSpPr>
          <p:cNvPr id="7" name="Rectangle 3"/>
          <p:cNvSpPr txBox="1">
            <a:spLocks noChangeArrowheads="1"/>
          </p:cNvSpPr>
          <p:nvPr/>
        </p:nvSpPr>
        <p:spPr>
          <a:xfrm>
            <a:off x="685800" y="1752600"/>
            <a:ext cx="3670300" cy="59690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buFontTx/>
              <a:buNone/>
              <a:defRPr/>
            </a:pPr>
            <a:r>
              <a:rPr lang="de-DE" sz="1600" dirty="0" smtClean="0">
                <a:latin typeface="Arial" pitchFamily="34" charset="0"/>
                <a:cs typeface="Arial" pitchFamily="34" charset="0"/>
              </a:rPr>
              <a:t>Das Ergebnis der 3. Runde spiegelt sich im Raster wieder.</a:t>
            </a:r>
            <a:endParaRPr lang="de-DE" sz="2000" dirty="0" smtClean="0">
              <a:latin typeface="Arial" pitchFamily="34" charset="0"/>
              <a:cs typeface="Arial" pitchFamily="34" charset="0"/>
            </a:endParaRPr>
          </a:p>
          <a:p>
            <a:pPr>
              <a:buFontTx/>
              <a:buNone/>
              <a:defRPr/>
            </a:pPr>
            <a:endParaRPr lang="de-DE" sz="2000" b="1" dirty="0" smtClean="0">
              <a:latin typeface="Arial" pitchFamily="34" charset="0"/>
              <a:cs typeface="Arial" pitchFamily="34" charset="0"/>
            </a:endParaRPr>
          </a:p>
          <a:p>
            <a:pPr>
              <a:buFontTx/>
              <a:buNone/>
              <a:defRPr/>
            </a:pPr>
            <a:endParaRPr lang="de-DE" sz="1000" dirty="0" smtClean="0">
              <a:latin typeface="Arial" pitchFamily="34" charset="0"/>
              <a:cs typeface="Arial" pitchFamily="34" charset="0"/>
            </a:endParaRPr>
          </a:p>
        </p:txBody>
      </p:sp>
      <p:sp>
        <p:nvSpPr>
          <p:cNvPr id="8" name="Rectangle 3"/>
          <p:cNvSpPr txBox="1">
            <a:spLocks noChangeArrowheads="1"/>
          </p:cNvSpPr>
          <p:nvPr/>
        </p:nvSpPr>
        <p:spPr bwMode="auto">
          <a:xfrm>
            <a:off x="687388" y="2276475"/>
            <a:ext cx="36703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FontTx/>
              <a:buNone/>
              <a:defRPr/>
            </a:pPr>
            <a:r>
              <a:rPr lang="de-DE" sz="1600" dirty="0" smtClean="0">
                <a:latin typeface="Arial" pitchFamily="34" charset="0"/>
                <a:cs typeface="Arial" pitchFamily="34" charset="0"/>
              </a:rPr>
              <a:t>Für die 4. Runde spielen die Spieler mit je 3 Siegen gegeneinander, B-D*.</a:t>
            </a:r>
          </a:p>
          <a:p>
            <a:pPr>
              <a:defRPr/>
            </a:pPr>
            <a:endParaRPr lang="de-DE" sz="2000" dirty="0" smtClean="0">
              <a:latin typeface="Arial" pitchFamily="34" charset="0"/>
              <a:cs typeface="Arial" pitchFamily="34" charset="0"/>
            </a:endParaRPr>
          </a:p>
          <a:p>
            <a:pPr>
              <a:buFontTx/>
              <a:buNone/>
              <a:defRPr/>
            </a:pPr>
            <a:endParaRPr lang="de-DE" sz="2000" b="1" dirty="0" smtClean="0"/>
          </a:p>
          <a:p>
            <a:pPr>
              <a:buFontTx/>
              <a:buNone/>
              <a:defRPr/>
            </a:pPr>
            <a:endParaRPr lang="de-DE" sz="1000" dirty="0" smtClean="0"/>
          </a:p>
        </p:txBody>
      </p:sp>
      <p:sp>
        <p:nvSpPr>
          <p:cNvPr id="9" name="Rectangle 3"/>
          <p:cNvSpPr txBox="1">
            <a:spLocks noChangeArrowheads="1"/>
          </p:cNvSpPr>
          <p:nvPr/>
        </p:nvSpPr>
        <p:spPr bwMode="auto">
          <a:xfrm>
            <a:off x="692150" y="2781300"/>
            <a:ext cx="36703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FontTx/>
              <a:buNone/>
              <a:defRPr/>
            </a:pPr>
            <a:r>
              <a:rPr lang="de-DE" sz="1600" dirty="0" smtClean="0">
                <a:latin typeface="Arial" pitchFamily="34" charset="0"/>
                <a:cs typeface="Arial" pitchFamily="34" charset="0"/>
              </a:rPr>
              <a:t>Danach wird unter denen mit 2 Siegen gelost, A-H oder C-H, denn A-C gab es schon, z.B. C-H*.</a:t>
            </a:r>
            <a:endParaRPr lang="de-DE" sz="2000" dirty="0" smtClean="0">
              <a:latin typeface="Arial" pitchFamily="34" charset="0"/>
              <a:cs typeface="Arial" pitchFamily="34" charset="0"/>
            </a:endParaRPr>
          </a:p>
          <a:p>
            <a:pPr>
              <a:buFontTx/>
              <a:buNone/>
              <a:defRPr/>
            </a:pPr>
            <a:endParaRPr lang="de-DE" sz="2000" b="1" dirty="0" smtClean="0">
              <a:latin typeface="Arial" pitchFamily="34" charset="0"/>
              <a:cs typeface="Arial" pitchFamily="34" charset="0"/>
            </a:endParaRPr>
          </a:p>
          <a:p>
            <a:pPr>
              <a:buFontTx/>
              <a:buNone/>
              <a:defRPr/>
            </a:pPr>
            <a:endParaRPr lang="de-DE" sz="1000" dirty="0" smtClean="0"/>
          </a:p>
        </p:txBody>
      </p:sp>
      <p:sp>
        <p:nvSpPr>
          <p:cNvPr id="10" name="Rectangle 3"/>
          <p:cNvSpPr txBox="1">
            <a:spLocks noChangeArrowheads="1"/>
          </p:cNvSpPr>
          <p:nvPr/>
        </p:nvSpPr>
        <p:spPr bwMode="auto">
          <a:xfrm>
            <a:off x="692150" y="3543300"/>
            <a:ext cx="3670300" cy="154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FontTx/>
              <a:buNone/>
              <a:defRPr/>
            </a:pPr>
            <a:r>
              <a:rPr lang="de-DE" sz="1600" dirty="0" smtClean="0">
                <a:latin typeface="Arial" pitchFamily="34" charset="0"/>
                <a:cs typeface="Arial" pitchFamily="34" charset="0"/>
              </a:rPr>
              <a:t>Anschließend wird Spieler A mit 2 Siegen ein Spieler mit 1 Sieg zugelost, dann folgen die Spieler mit je 1 Sieg untereinander, wobei ein Spieler nicht 2x ein Freilos erhalten darf, z.B. A*-L, E*-K, F*-I, G hat Freilos.</a:t>
            </a:r>
            <a:endParaRPr lang="de-DE" sz="2000" dirty="0" smtClean="0">
              <a:latin typeface="Arial" pitchFamily="34" charset="0"/>
              <a:cs typeface="Arial" pitchFamily="34" charset="0"/>
            </a:endParaRPr>
          </a:p>
          <a:p>
            <a:pPr>
              <a:buFontTx/>
              <a:buNone/>
              <a:defRPr/>
            </a:pPr>
            <a:endParaRPr lang="de-DE" sz="2000" b="1" dirty="0" smtClean="0"/>
          </a:p>
          <a:p>
            <a:pPr>
              <a:buFontTx/>
              <a:buNone/>
              <a:defRPr/>
            </a:pPr>
            <a:endParaRPr lang="de-DE" sz="1000" dirty="0" smtClean="0"/>
          </a:p>
        </p:txBody>
      </p:sp>
      <p:sp>
        <p:nvSpPr>
          <p:cNvPr id="11" name="Rectangle 3"/>
          <p:cNvSpPr txBox="1">
            <a:spLocks noChangeArrowheads="1"/>
          </p:cNvSpPr>
          <p:nvPr/>
        </p:nvSpPr>
        <p:spPr bwMode="auto">
          <a:xfrm>
            <a:off x="692150" y="5084763"/>
            <a:ext cx="36703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FontTx/>
              <a:buNone/>
              <a:defRPr/>
            </a:pPr>
            <a:r>
              <a:rPr lang="de-DE" sz="1600" dirty="0" smtClean="0">
                <a:latin typeface="Arial" pitchFamily="34" charset="0"/>
                <a:cs typeface="Arial" pitchFamily="34" charset="0"/>
              </a:rPr>
              <a:t>Die Ergebnisse der Paarungen werden wieder übertragen.</a:t>
            </a:r>
          </a:p>
          <a:p>
            <a:pPr>
              <a:defRPr/>
            </a:pPr>
            <a:endParaRPr lang="de-DE" sz="2000" dirty="0" smtClean="0"/>
          </a:p>
          <a:p>
            <a:pPr>
              <a:buFontTx/>
              <a:buNone/>
              <a:defRPr/>
            </a:pPr>
            <a:endParaRPr lang="de-DE" sz="2000" b="1" dirty="0" smtClean="0"/>
          </a:p>
          <a:p>
            <a:pPr>
              <a:buFontTx/>
              <a:buNone/>
              <a:defRPr/>
            </a:pPr>
            <a:endParaRPr lang="de-DE" sz="1000" dirty="0" smtClean="0"/>
          </a:p>
        </p:txBody>
      </p:sp>
      <p:graphicFrame>
        <p:nvGraphicFramePr>
          <p:cNvPr id="13" name="Tabelle 12"/>
          <p:cNvGraphicFramePr>
            <a:graphicFrameLocks noGrp="1"/>
          </p:cNvGraphicFramePr>
          <p:nvPr/>
        </p:nvGraphicFramePr>
        <p:xfrm>
          <a:off x="4500563" y="2133600"/>
          <a:ext cx="4032251" cy="3167064"/>
        </p:xfrm>
        <a:graphic>
          <a:graphicData uri="http://schemas.openxmlformats.org/drawingml/2006/table">
            <a:tbl>
              <a:tblPr firstRow="1" bandRow="1">
                <a:tableStyleId>{5C22544A-7EE6-4342-B048-85BDC9FD1C3A}</a:tableStyleId>
              </a:tblPr>
              <a:tblGrid>
                <a:gridCol w="272859"/>
                <a:gridCol w="272859"/>
                <a:gridCol w="272859"/>
                <a:gridCol w="272859"/>
                <a:gridCol w="272859"/>
                <a:gridCol w="272859"/>
                <a:gridCol w="272859"/>
                <a:gridCol w="272859"/>
                <a:gridCol w="272859"/>
                <a:gridCol w="272859"/>
                <a:gridCol w="272859"/>
                <a:gridCol w="272859"/>
                <a:gridCol w="272859"/>
                <a:gridCol w="485084"/>
              </a:tblGrid>
              <a:tr h="263922">
                <a:tc>
                  <a:txBody>
                    <a:bodyPr/>
                    <a:lstStyle/>
                    <a:p>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A</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B</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C</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D</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E</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F</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G</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H</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I</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K</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L</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Platz</a:t>
                      </a:r>
                      <a:endParaRPr lang="de-DE" sz="1000" dirty="0">
                        <a:solidFill>
                          <a:schemeClr val="tx1"/>
                        </a:solidFill>
                      </a:endParaRPr>
                    </a:p>
                  </a:txBody>
                  <a:tcPr marL="91436" marR="91436" marT="45701" marB="45701">
                    <a:solidFill>
                      <a:schemeClr val="bg1">
                        <a:lumMod val="85000"/>
                      </a:schemeClr>
                    </a:solidFill>
                  </a:tcPr>
                </a:tc>
              </a:tr>
              <a:tr h="263922">
                <a:tc>
                  <a:txBody>
                    <a:bodyPr/>
                    <a:lstStyle/>
                    <a:p>
                      <a:r>
                        <a:rPr lang="de-DE" sz="1000" b="1" dirty="0" smtClean="0"/>
                        <a:t>A</a:t>
                      </a:r>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2</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B</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3</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C</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2</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D</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3</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E</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1</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F</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solidFill>
                            <a:srgbClr val="C00000"/>
                          </a:solidFill>
                        </a:rPr>
                        <a:t>1</a:t>
                      </a:r>
                      <a:endParaRPr lang="de-DE" sz="1000" b="1" dirty="0">
                        <a:solidFill>
                          <a:srgbClr val="C00000"/>
                        </a:solidFill>
                      </a:endParaRPr>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G</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1</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H</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solidFill>
                            <a:srgbClr val="C00000"/>
                          </a:solidFill>
                        </a:rPr>
                        <a:t>2</a:t>
                      </a:r>
                      <a:endParaRPr lang="de-DE" sz="1000" b="1" dirty="0">
                        <a:solidFill>
                          <a:srgbClr val="C00000"/>
                        </a:solidFill>
                      </a:endParaRPr>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I</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1</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K</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solidFill>
                            <a:srgbClr val="C00000"/>
                          </a:solidFill>
                        </a:rPr>
                        <a:t>1</a:t>
                      </a:r>
                      <a:endParaRPr lang="de-DE" sz="1000" b="1" dirty="0">
                        <a:solidFill>
                          <a:srgbClr val="C00000"/>
                        </a:solidFill>
                      </a:endParaRPr>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L</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r>
                        <a:rPr lang="de-DE" sz="1000" b="1" dirty="0" smtClean="0"/>
                        <a:t>1</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bl>
          </a:graphicData>
        </a:graphic>
      </p:graphicFrame>
      <p:sp>
        <p:nvSpPr>
          <p:cNvPr id="14" name="Fußzeilenplatzhalter 2"/>
          <p:cNvSpPr>
            <a:spLocks noGrp="1"/>
          </p:cNvSpPr>
          <p:nvPr>
            <p:ph type="ftr" sz="quarter" idx="11"/>
          </p:nvPr>
        </p:nvSpPr>
        <p:spPr>
          <a:xfrm>
            <a:off x="4139952" y="6492875"/>
            <a:ext cx="4344436" cy="365125"/>
          </a:xfrm>
        </p:spPr>
        <p:txBody>
          <a:bodyPr/>
          <a:lstStyle/>
          <a:p>
            <a:r>
              <a:rPr lang="de-DE" dirty="0" smtClean="0"/>
              <a:t>Schweizer System                   Hessischer Tischtennis-Verband e.V.</a:t>
            </a:r>
            <a:endParaRPr lang="de-DE" dirty="0"/>
          </a:p>
        </p:txBody>
      </p:sp>
      <p:sp>
        <p:nvSpPr>
          <p:cNvPr id="15" name="Flussdiagramm: Verbindungsstelle 14"/>
          <p:cNvSpPr/>
          <p:nvPr/>
        </p:nvSpPr>
        <p:spPr>
          <a:xfrm>
            <a:off x="4693156" y="2830076"/>
            <a:ext cx="45719" cy="45719"/>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16" name="Flussdiagramm: Verbindungsstelle 15"/>
          <p:cNvSpPr/>
          <p:nvPr/>
        </p:nvSpPr>
        <p:spPr>
          <a:xfrm>
            <a:off x="4693156" y="3356992"/>
            <a:ext cx="45719" cy="45719"/>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17" name="Flussdiagramm: Verbindungsstelle 16"/>
          <p:cNvSpPr/>
          <p:nvPr/>
        </p:nvSpPr>
        <p:spPr>
          <a:xfrm>
            <a:off x="4693156" y="3091819"/>
            <a:ext cx="45719" cy="4571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Flussdiagramm: Verbindungsstelle 17"/>
          <p:cNvSpPr/>
          <p:nvPr/>
        </p:nvSpPr>
        <p:spPr>
          <a:xfrm>
            <a:off x="4693155" y="2564904"/>
            <a:ext cx="45719" cy="45719"/>
          </a:xfrm>
          <a:prstGeom prst="flowChartConnector">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19" name="Flussdiagramm: Verbindungsstelle 18"/>
          <p:cNvSpPr/>
          <p:nvPr/>
        </p:nvSpPr>
        <p:spPr>
          <a:xfrm>
            <a:off x="4693153" y="4412523"/>
            <a:ext cx="45719" cy="4571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01241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build="p"/>
      <p:bldP spid="10" grpId="0" build="p"/>
      <p:bldP spid="1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A960F616-EF8C-4F41-AF61-A68A52AEEB4F}" type="slidenum">
              <a:rPr lang="de-DE" smtClean="0"/>
              <a:t>8</a:t>
            </a:fld>
            <a:endParaRPr lang="de-DE"/>
          </a:p>
        </p:txBody>
      </p:sp>
      <p:sp>
        <p:nvSpPr>
          <p:cNvPr id="5" name="Titel 4"/>
          <p:cNvSpPr>
            <a:spLocks noGrp="1"/>
          </p:cNvSpPr>
          <p:nvPr>
            <p:ph type="title"/>
          </p:nvPr>
        </p:nvSpPr>
        <p:spPr/>
        <p:txBody>
          <a:bodyPr/>
          <a:lstStyle/>
          <a:p>
            <a:r>
              <a:rPr lang="de-DE" dirty="0" smtClean="0"/>
              <a:t>Auslosung 5. Runde</a:t>
            </a:r>
            <a:endParaRPr lang="de-DE" dirty="0"/>
          </a:p>
        </p:txBody>
      </p:sp>
      <p:pic>
        <p:nvPicPr>
          <p:cNvPr id="6" name="Inhaltsplatzhalt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200" y="260648"/>
            <a:ext cx="2423160" cy="1277112"/>
          </a:xfrm>
          <a:prstGeom prst="rect">
            <a:avLst/>
          </a:prstGeom>
        </p:spPr>
      </p:pic>
      <p:sp>
        <p:nvSpPr>
          <p:cNvPr id="7" name="Rectangle 3"/>
          <p:cNvSpPr txBox="1">
            <a:spLocks noChangeArrowheads="1"/>
          </p:cNvSpPr>
          <p:nvPr/>
        </p:nvSpPr>
        <p:spPr>
          <a:xfrm>
            <a:off x="685800" y="1752600"/>
            <a:ext cx="3670300" cy="59690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buFontTx/>
              <a:buNone/>
              <a:defRPr/>
            </a:pPr>
            <a:r>
              <a:rPr lang="de-DE" sz="1600" dirty="0" smtClean="0">
                <a:latin typeface="Arial" pitchFamily="34" charset="0"/>
                <a:cs typeface="Arial" pitchFamily="34" charset="0"/>
              </a:rPr>
              <a:t>Das Ergebnis der 4. Runde spiegelt sich im Raster wieder.</a:t>
            </a:r>
            <a:endParaRPr lang="de-DE" sz="2000" dirty="0" smtClean="0">
              <a:latin typeface="Arial" pitchFamily="34" charset="0"/>
              <a:cs typeface="Arial" pitchFamily="34" charset="0"/>
            </a:endParaRPr>
          </a:p>
          <a:p>
            <a:pPr>
              <a:buFontTx/>
              <a:buNone/>
              <a:defRPr/>
            </a:pPr>
            <a:endParaRPr lang="de-DE" sz="2000" b="1" dirty="0" smtClean="0"/>
          </a:p>
          <a:p>
            <a:pPr>
              <a:buFontTx/>
              <a:buNone/>
              <a:defRPr/>
            </a:pPr>
            <a:endParaRPr lang="de-DE" sz="1000" dirty="0" smtClean="0"/>
          </a:p>
        </p:txBody>
      </p:sp>
      <p:sp>
        <p:nvSpPr>
          <p:cNvPr id="8" name="Rectangle 3"/>
          <p:cNvSpPr txBox="1">
            <a:spLocks noChangeArrowheads="1"/>
          </p:cNvSpPr>
          <p:nvPr/>
        </p:nvSpPr>
        <p:spPr bwMode="auto">
          <a:xfrm>
            <a:off x="687388" y="2276475"/>
            <a:ext cx="367030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FontTx/>
              <a:buNone/>
              <a:defRPr/>
            </a:pPr>
            <a:r>
              <a:rPr lang="de-DE" sz="1600" dirty="0" smtClean="0">
                <a:latin typeface="Arial" pitchFamily="34" charset="0"/>
                <a:cs typeface="Arial" pitchFamily="34" charset="0"/>
              </a:rPr>
              <a:t>Für die 5. Runde spielt D* (4 Siege) gegen A, weil er gegen die anderen mit 3 Siegen bereits gespielt hat; mit jeweils 3 Siegen spielen B-H*.</a:t>
            </a:r>
          </a:p>
          <a:p>
            <a:pPr>
              <a:defRPr/>
            </a:pPr>
            <a:endParaRPr lang="de-DE" sz="2000" dirty="0" smtClean="0"/>
          </a:p>
          <a:p>
            <a:pPr>
              <a:buFontTx/>
              <a:buNone/>
              <a:defRPr/>
            </a:pPr>
            <a:endParaRPr lang="de-DE" sz="2000" b="1" dirty="0" smtClean="0"/>
          </a:p>
          <a:p>
            <a:pPr>
              <a:buFontTx/>
              <a:buNone/>
              <a:defRPr/>
            </a:pPr>
            <a:endParaRPr lang="de-DE" sz="1000" dirty="0" smtClean="0"/>
          </a:p>
        </p:txBody>
      </p:sp>
      <p:sp>
        <p:nvSpPr>
          <p:cNvPr id="9" name="Rectangle 3"/>
          <p:cNvSpPr txBox="1">
            <a:spLocks noChangeArrowheads="1"/>
          </p:cNvSpPr>
          <p:nvPr/>
        </p:nvSpPr>
        <p:spPr bwMode="auto">
          <a:xfrm>
            <a:off x="692150" y="3284538"/>
            <a:ext cx="3735388"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FontTx/>
              <a:buNone/>
              <a:defRPr/>
            </a:pPr>
            <a:r>
              <a:rPr lang="de-DE" sz="1600" dirty="0" smtClean="0">
                <a:latin typeface="Arial" pitchFamily="34" charset="0"/>
                <a:cs typeface="Arial" pitchFamily="34" charset="0"/>
              </a:rPr>
              <a:t>Die Paarungen aus den Spielern mit 2 Siegen werden gelost z.B.: C*-E, F*-G.</a:t>
            </a:r>
            <a:endParaRPr lang="de-DE" sz="2000" dirty="0" smtClean="0">
              <a:latin typeface="Arial" pitchFamily="34" charset="0"/>
              <a:cs typeface="Arial" pitchFamily="34" charset="0"/>
            </a:endParaRPr>
          </a:p>
          <a:p>
            <a:pPr>
              <a:buFontTx/>
              <a:buNone/>
              <a:defRPr/>
            </a:pPr>
            <a:endParaRPr lang="de-DE" sz="2000" b="1" dirty="0" smtClean="0"/>
          </a:p>
          <a:p>
            <a:pPr>
              <a:buFontTx/>
              <a:buNone/>
              <a:defRPr/>
            </a:pPr>
            <a:endParaRPr lang="de-DE" sz="1000" dirty="0" smtClean="0"/>
          </a:p>
        </p:txBody>
      </p:sp>
      <p:sp>
        <p:nvSpPr>
          <p:cNvPr id="10" name="Rectangle 3"/>
          <p:cNvSpPr txBox="1">
            <a:spLocks noChangeArrowheads="1"/>
          </p:cNvSpPr>
          <p:nvPr/>
        </p:nvSpPr>
        <p:spPr bwMode="auto">
          <a:xfrm>
            <a:off x="692150" y="3789363"/>
            <a:ext cx="3670300"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FontTx/>
              <a:buNone/>
              <a:defRPr/>
            </a:pPr>
            <a:r>
              <a:rPr lang="de-DE" sz="1600" dirty="0" smtClean="0">
                <a:latin typeface="Arial" pitchFamily="34" charset="0"/>
                <a:cs typeface="Arial" pitchFamily="34" charset="0"/>
              </a:rPr>
              <a:t>Bei der Auslosung der Spieler mit je 1 Sieg darf K nicht übrig bleiben, weil er schon ein Freilos hatte, z.B. I*-K und L mit Freilos</a:t>
            </a:r>
            <a:r>
              <a:rPr lang="de-DE" sz="1600" dirty="0" smtClean="0"/>
              <a:t>.</a:t>
            </a:r>
            <a:endParaRPr lang="de-DE" sz="2000" dirty="0" smtClean="0"/>
          </a:p>
          <a:p>
            <a:pPr>
              <a:buFontTx/>
              <a:buNone/>
              <a:defRPr/>
            </a:pPr>
            <a:endParaRPr lang="de-DE" sz="2000" b="1" dirty="0" smtClean="0"/>
          </a:p>
          <a:p>
            <a:pPr>
              <a:buFontTx/>
              <a:buNone/>
              <a:defRPr/>
            </a:pPr>
            <a:endParaRPr lang="de-DE" sz="1000" dirty="0" smtClean="0"/>
          </a:p>
        </p:txBody>
      </p:sp>
      <p:sp>
        <p:nvSpPr>
          <p:cNvPr id="11" name="Rectangle 3"/>
          <p:cNvSpPr txBox="1">
            <a:spLocks noChangeArrowheads="1"/>
          </p:cNvSpPr>
          <p:nvPr/>
        </p:nvSpPr>
        <p:spPr bwMode="auto">
          <a:xfrm>
            <a:off x="692150" y="4797425"/>
            <a:ext cx="36703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FontTx/>
              <a:buNone/>
              <a:defRPr/>
            </a:pPr>
            <a:r>
              <a:rPr lang="de-DE" sz="1600" dirty="0" smtClean="0">
                <a:latin typeface="Arial" pitchFamily="34" charset="0"/>
                <a:cs typeface="Arial" pitchFamily="34" charset="0"/>
              </a:rPr>
              <a:t>Die Ergebnisse der Paarungen werden wieder übertragen.</a:t>
            </a:r>
          </a:p>
          <a:p>
            <a:pPr>
              <a:defRPr/>
            </a:pPr>
            <a:endParaRPr lang="de-DE" sz="2000" dirty="0" smtClean="0"/>
          </a:p>
          <a:p>
            <a:pPr>
              <a:buFontTx/>
              <a:buNone/>
              <a:defRPr/>
            </a:pPr>
            <a:endParaRPr lang="de-DE" sz="2000" b="1" dirty="0" smtClean="0"/>
          </a:p>
          <a:p>
            <a:pPr>
              <a:buFontTx/>
              <a:buNone/>
              <a:defRPr/>
            </a:pPr>
            <a:endParaRPr lang="de-DE" sz="1000" dirty="0" smtClean="0"/>
          </a:p>
        </p:txBody>
      </p:sp>
      <p:graphicFrame>
        <p:nvGraphicFramePr>
          <p:cNvPr id="12" name="Tabelle 11"/>
          <p:cNvGraphicFramePr>
            <a:graphicFrameLocks noGrp="1"/>
          </p:cNvGraphicFramePr>
          <p:nvPr/>
        </p:nvGraphicFramePr>
        <p:xfrm>
          <a:off x="4500563" y="2133600"/>
          <a:ext cx="4032251" cy="3167064"/>
        </p:xfrm>
        <a:graphic>
          <a:graphicData uri="http://schemas.openxmlformats.org/drawingml/2006/table">
            <a:tbl>
              <a:tblPr firstRow="1" bandRow="1">
                <a:tableStyleId>{5C22544A-7EE6-4342-B048-85BDC9FD1C3A}</a:tableStyleId>
              </a:tblPr>
              <a:tblGrid>
                <a:gridCol w="272859"/>
                <a:gridCol w="272859"/>
                <a:gridCol w="272859"/>
                <a:gridCol w="272859"/>
                <a:gridCol w="272859"/>
                <a:gridCol w="272859"/>
                <a:gridCol w="272859"/>
                <a:gridCol w="272859"/>
                <a:gridCol w="272859"/>
                <a:gridCol w="272859"/>
                <a:gridCol w="272859"/>
                <a:gridCol w="272859"/>
                <a:gridCol w="272859"/>
                <a:gridCol w="485084"/>
              </a:tblGrid>
              <a:tr h="263922">
                <a:tc>
                  <a:txBody>
                    <a:bodyPr/>
                    <a:lstStyle/>
                    <a:p>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A</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B</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C</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D</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E</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F</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G</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H</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I</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K</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L</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Platz</a:t>
                      </a:r>
                      <a:endParaRPr lang="de-DE" sz="1000" dirty="0">
                        <a:solidFill>
                          <a:schemeClr val="tx1"/>
                        </a:solidFill>
                      </a:endParaRPr>
                    </a:p>
                  </a:txBody>
                  <a:tcPr marL="91436" marR="91436" marT="45701" marB="45701">
                    <a:solidFill>
                      <a:schemeClr val="bg1">
                        <a:lumMod val="85000"/>
                      </a:schemeClr>
                    </a:solidFill>
                  </a:tcPr>
                </a:tc>
              </a:tr>
              <a:tr h="263922">
                <a:tc>
                  <a:txBody>
                    <a:bodyPr/>
                    <a:lstStyle/>
                    <a:p>
                      <a:r>
                        <a:rPr lang="de-DE" sz="1000" b="1" dirty="0" smtClean="0"/>
                        <a:t>A</a:t>
                      </a:r>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3</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B</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3</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C</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2</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D</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4</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E</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2</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F</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solidFill>
                            <a:srgbClr val="C00000"/>
                          </a:solidFill>
                        </a:rPr>
                        <a:t>2</a:t>
                      </a:r>
                      <a:endParaRPr lang="de-DE" sz="1000" b="1" dirty="0">
                        <a:solidFill>
                          <a:srgbClr val="C00000"/>
                        </a:solidFill>
                      </a:endParaRPr>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G</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solidFill>
                            <a:srgbClr val="C00000"/>
                          </a:solidFill>
                        </a:rPr>
                        <a:t>2</a:t>
                      </a:r>
                      <a:endParaRPr lang="de-DE" sz="1000" b="1" dirty="0">
                        <a:solidFill>
                          <a:srgbClr val="C00000"/>
                        </a:solidFill>
                      </a:endParaRPr>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H</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solidFill>
                            <a:srgbClr val="C00000"/>
                          </a:solidFill>
                        </a:rPr>
                        <a:t>3</a:t>
                      </a:r>
                      <a:endParaRPr lang="de-DE" sz="1000" b="1" dirty="0">
                        <a:solidFill>
                          <a:srgbClr val="C00000"/>
                        </a:solidFill>
                      </a:endParaRPr>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I</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1</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K</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solidFill>
                            <a:srgbClr val="C00000"/>
                          </a:solidFill>
                        </a:rPr>
                        <a:t>1</a:t>
                      </a:r>
                      <a:endParaRPr lang="de-DE" sz="1000" b="1" dirty="0">
                        <a:solidFill>
                          <a:srgbClr val="C00000"/>
                        </a:solidFill>
                      </a:endParaRPr>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L</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r>
                        <a:rPr lang="de-DE" sz="1000" b="1" dirty="0" smtClean="0"/>
                        <a:t>1</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bl>
          </a:graphicData>
        </a:graphic>
      </p:graphicFrame>
      <p:sp>
        <p:nvSpPr>
          <p:cNvPr id="13" name="Fußzeilenplatzhalter 2"/>
          <p:cNvSpPr>
            <a:spLocks noGrp="1"/>
          </p:cNvSpPr>
          <p:nvPr>
            <p:ph type="ftr" sz="quarter" idx="11"/>
          </p:nvPr>
        </p:nvSpPr>
        <p:spPr>
          <a:xfrm>
            <a:off x="4139952" y="6492875"/>
            <a:ext cx="4344436" cy="365125"/>
          </a:xfrm>
        </p:spPr>
        <p:txBody>
          <a:bodyPr/>
          <a:lstStyle/>
          <a:p>
            <a:r>
              <a:rPr lang="de-DE" dirty="0" smtClean="0"/>
              <a:t>Schweizer System                   Hessischer Tischtennis-Verband e.V.</a:t>
            </a:r>
            <a:endParaRPr lang="de-DE" dirty="0"/>
          </a:p>
        </p:txBody>
      </p:sp>
      <p:sp>
        <p:nvSpPr>
          <p:cNvPr id="14" name="Flussdiagramm: Verbindungsstelle 13"/>
          <p:cNvSpPr/>
          <p:nvPr/>
        </p:nvSpPr>
        <p:spPr>
          <a:xfrm>
            <a:off x="4689433" y="2566745"/>
            <a:ext cx="45719" cy="45719"/>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15" name="Flussdiagramm: Verbindungsstelle 14"/>
          <p:cNvSpPr/>
          <p:nvPr/>
        </p:nvSpPr>
        <p:spPr>
          <a:xfrm>
            <a:off x="4689433" y="3356992"/>
            <a:ext cx="45719" cy="45719"/>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16" name="Flussdiagramm: Verbindungsstelle 15"/>
          <p:cNvSpPr/>
          <p:nvPr/>
        </p:nvSpPr>
        <p:spPr>
          <a:xfrm>
            <a:off x="4689230" y="2817019"/>
            <a:ext cx="45719" cy="4571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Flussdiagramm: Verbindungsstelle 16"/>
          <p:cNvSpPr/>
          <p:nvPr/>
        </p:nvSpPr>
        <p:spPr>
          <a:xfrm>
            <a:off x="4686850" y="4410823"/>
            <a:ext cx="45719" cy="4571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19833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build="p"/>
      <p:bldP spid="10" grpId="0" build="p"/>
      <p:bldP spid="1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A960F616-EF8C-4F41-AF61-A68A52AEEB4F}" type="slidenum">
              <a:rPr lang="de-DE" smtClean="0"/>
              <a:t>9</a:t>
            </a:fld>
            <a:endParaRPr lang="de-DE"/>
          </a:p>
        </p:txBody>
      </p:sp>
      <p:sp>
        <p:nvSpPr>
          <p:cNvPr id="5" name="Titel 4"/>
          <p:cNvSpPr>
            <a:spLocks noGrp="1"/>
          </p:cNvSpPr>
          <p:nvPr>
            <p:ph type="title"/>
          </p:nvPr>
        </p:nvSpPr>
        <p:spPr>
          <a:xfrm>
            <a:off x="457200" y="274638"/>
            <a:ext cx="4546848" cy="1143000"/>
          </a:xfrm>
        </p:spPr>
        <p:txBody>
          <a:bodyPr>
            <a:normAutofit fontScale="90000"/>
          </a:bodyPr>
          <a:lstStyle/>
          <a:p>
            <a:r>
              <a:rPr lang="de-DE" dirty="0" smtClean="0"/>
              <a:t>Auslosung letzte Runde</a:t>
            </a:r>
            <a:endParaRPr lang="de-DE" dirty="0"/>
          </a:p>
        </p:txBody>
      </p:sp>
      <p:pic>
        <p:nvPicPr>
          <p:cNvPr id="6" name="Inhaltsplatzhalt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200" y="260648"/>
            <a:ext cx="2423160" cy="1277112"/>
          </a:xfrm>
          <a:prstGeom prst="rect">
            <a:avLst/>
          </a:prstGeom>
        </p:spPr>
      </p:pic>
      <p:sp>
        <p:nvSpPr>
          <p:cNvPr id="7" name="Rectangle 3"/>
          <p:cNvSpPr txBox="1">
            <a:spLocks noChangeArrowheads="1"/>
          </p:cNvSpPr>
          <p:nvPr/>
        </p:nvSpPr>
        <p:spPr>
          <a:xfrm>
            <a:off x="685800" y="1752600"/>
            <a:ext cx="3670300" cy="59690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buFontTx/>
              <a:buNone/>
              <a:defRPr/>
            </a:pPr>
            <a:r>
              <a:rPr lang="de-DE" sz="1600" dirty="0" smtClean="0">
                <a:latin typeface="Arial" pitchFamily="34" charset="0"/>
                <a:cs typeface="Arial" pitchFamily="34" charset="0"/>
              </a:rPr>
              <a:t>Das Ergebnis der 5. Runde spiegelt sich im Raster wieder.</a:t>
            </a:r>
            <a:endParaRPr lang="de-DE" sz="2000" dirty="0" smtClean="0">
              <a:latin typeface="Arial" pitchFamily="34" charset="0"/>
              <a:cs typeface="Arial" pitchFamily="34" charset="0"/>
            </a:endParaRPr>
          </a:p>
          <a:p>
            <a:pPr>
              <a:buFontTx/>
              <a:buNone/>
              <a:defRPr/>
            </a:pPr>
            <a:endParaRPr lang="de-DE" sz="2000" b="1" dirty="0" smtClean="0"/>
          </a:p>
          <a:p>
            <a:pPr>
              <a:buFontTx/>
              <a:buNone/>
              <a:defRPr/>
            </a:pPr>
            <a:endParaRPr lang="de-DE" sz="1000" dirty="0" smtClean="0"/>
          </a:p>
        </p:txBody>
      </p:sp>
      <p:sp>
        <p:nvSpPr>
          <p:cNvPr id="8" name="Rectangle 3"/>
          <p:cNvSpPr txBox="1">
            <a:spLocks noChangeArrowheads="1"/>
          </p:cNvSpPr>
          <p:nvPr/>
        </p:nvSpPr>
        <p:spPr bwMode="auto">
          <a:xfrm>
            <a:off x="687388" y="2276475"/>
            <a:ext cx="367030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FontTx/>
              <a:buNone/>
              <a:defRPr/>
            </a:pPr>
            <a:r>
              <a:rPr lang="de-DE" sz="1600" dirty="0" smtClean="0">
                <a:latin typeface="Arial" pitchFamily="34" charset="0"/>
                <a:cs typeface="Arial" pitchFamily="34" charset="0"/>
              </a:rPr>
              <a:t>Für die 6. Runde spielt D (5 Siege) gegen einen Gegner mit 3 Siegen, C oder F, weil er gegen H(4), A(3) und B(3) bereits gespielt hat, z.B. D*-C.</a:t>
            </a:r>
          </a:p>
          <a:p>
            <a:pPr>
              <a:defRPr/>
            </a:pPr>
            <a:endParaRPr lang="de-DE" sz="2000" dirty="0" smtClean="0"/>
          </a:p>
          <a:p>
            <a:pPr>
              <a:buFontTx/>
              <a:buNone/>
              <a:defRPr/>
            </a:pPr>
            <a:endParaRPr lang="de-DE" sz="2000" b="1" dirty="0" smtClean="0"/>
          </a:p>
          <a:p>
            <a:pPr>
              <a:buFontTx/>
              <a:buNone/>
              <a:defRPr/>
            </a:pPr>
            <a:endParaRPr lang="de-DE" sz="1000" dirty="0" smtClean="0"/>
          </a:p>
        </p:txBody>
      </p:sp>
      <p:sp>
        <p:nvSpPr>
          <p:cNvPr id="9" name="Rectangle 3"/>
          <p:cNvSpPr txBox="1">
            <a:spLocks noChangeArrowheads="1"/>
          </p:cNvSpPr>
          <p:nvPr/>
        </p:nvSpPr>
        <p:spPr bwMode="auto">
          <a:xfrm>
            <a:off x="685800" y="3284538"/>
            <a:ext cx="3741738"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FontTx/>
              <a:buNone/>
              <a:defRPr/>
            </a:pPr>
            <a:r>
              <a:rPr lang="de-DE" sz="1600" dirty="0" smtClean="0">
                <a:latin typeface="Arial" pitchFamily="34" charset="0"/>
                <a:cs typeface="Arial" pitchFamily="34" charset="0"/>
              </a:rPr>
              <a:t>H(4) spielt gegen A oder F (jeweils 3), z.B. H-A*, wonach dann B*-F feststeht.</a:t>
            </a:r>
            <a:endParaRPr lang="de-DE" sz="2000" b="1" dirty="0" smtClean="0">
              <a:latin typeface="Arial" pitchFamily="34" charset="0"/>
              <a:cs typeface="Arial" pitchFamily="34" charset="0"/>
            </a:endParaRPr>
          </a:p>
          <a:p>
            <a:pPr>
              <a:buFontTx/>
              <a:buNone/>
              <a:defRPr/>
            </a:pPr>
            <a:endParaRPr lang="de-DE" sz="1000" dirty="0" smtClean="0">
              <a:latin typeface="Arial" pitchFamily="34" charset="0"/>
              <a:cs typeface="Arial" pitchFamily="34" charset="0"/>
            </a:endParaRPr>
          </a:p>
        </p:txBody>
      </p:sp>
      <p:sp>
        <p:nvSpPr>
          <p:cNvPr id="10" name="Rectangle 3"/>
          <p:cNvSpPr txBox="1">
            <a:spLocks noChangeArrowheads="1"/>
          </p:cNvSpPr>
          <p:nvPr/>
        </p:nvSpPr>
        <p:spPr bwMode="auto">
          <a:xfrm>
            <a:off x="692150" y="3789363"/>
            <a:ext cx="36703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FontTx/>
              <a:buNone/>
              <a:defRPr/>
            </a:pPr>
            <a:r>
              <a:rPr lang="de-DE" sz="1600" dirty="0" smtClean="0">
                <a:latin typeface="Arial" pitchFamily="34" charset="0"/>
                <a:cs typeface="Arial" pitchFamily="34" charset="0"/>
              </a:rPr>
              <a:t>Danach wird nach üblichem Schema verfahren, wobei K mit 1 Sieg kein 2. Freilos haben darf, als Resultat mit den Paarungen z.B. G*-E, L-K* und I hat Freilos.</a:t>
            </a:r>
            <a:endParaRPr lang="de-DE" sz="2000" b="1" dirty="0" smtClean="0">
              <a:latin typeface="Arial" pitchFamily="34" charset="0"/>
              <a:cs typeface="Arial" pitchFamily="34" charset="0"/>
            </a:endParaRPr>
          </a:p>
          <a:p>
            <a:pPr>
              <a:buFontTx/>
              <a:buNone/>
              <a:defRPr/>
            </a:pPr>
            <a:endParaRPr lang="de-DE" sz="1000" dirty="0" smtClean="0">
              <a:latin typeface="Arial" pitchFamily="34" charset="0"/>
              <a:cs typeface="Arial" pitchFamily="34" charset="0"/>
            </a:endParaRPr>
          </a:p>
        </p:txBody>
      </p:sp>
      <p:sp>
        <p:nvSpPr>
          <p:cNvPr id="11" name="Rectangle 3"/>
          <p:cNvSpPr txBox="1">
            <a:spLocks noChangeArrowheads="1"/>
          </p:cNvSpPr>
          <p:nvPr/>
        </p:nvSpPr>
        <p:spPr bwMode="auto">
          <a:xfrm>
            <a:off x="682625" y="5030788"/>
            <a:ext cx="36703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FontTx/>
              <a:buNone/>
              <a:defRPr/>
            </a:pPr>
            <a:r>
              <a:rPr lang="de-DE" sz="1600" dirty="0" smtClean="0">
                <a:latin typeface="Arial" pitchFamily="34" charset="0"/>
                <a:cs typeface="Arial" pitchFamily="34" charset="0"/>
              </a:rPr>
              <a:t>Die Ergebnisse der Paarungen werden abschließend übertragen.</a:t>
            </a:r>
          </a:p>
          <a:p>
            <a:pPr>
              <a:defRPr/>
            </a:pPr>
            <a:endParaRPr lang="de-DE" sz="2000" dirty="0" smtClean="0">
              <a:latin typeface="Arial" pitchFamily="34" charset="0"/>
              <a:cs typeface="Arial" pitchFamily="34" charset="0"/>
            </a:endParaRPr>
          </a:p>
          <a:p>
            <a:pPr>
              <a:buFontTx/>
              <a:buNone/>
              <a:defRPr/>
            </a:pPr>
            <a:endParaRPr lang="de-DE" sz="2000" b="1" dirty="0" smtClean="0">
              <a:latin typeface="Arial" pitchFamily="34" charset="0"/>
              <a:cs typeface="Arial" pitchFamily="34" charset="0"/>
            </a:endParaRPr>
          </a:p>
          <a:p>
            <a:pPr>
              <a:buFontTx/>
              <a:buNone/>
              <a:defRPr/>
            </a:pPr>
            <a:endParaRPr lang="de-DE" sz="1000" dirty="0" smtClean="0"/>
          </a:p>
        </p:txBody>
      </p:sp>
      <p:graphicFrame>
        <p:nvGraphicFramePr>
          <p:cNvPr id="12" name="Tabelle 11"/>
          <p:cNvGraphicFramePr>
            <a:graphicFrameLocks noGrp="1"/>
          </p:cNvGraphicFramePr>
          <p:nvPr/>
        </p:nvGraphicFramePr>
        <p:xfrm>
          <a:off x="4500563" y="2133600"/>
          <a:ext cx="4032251" cy="3167064"/>
        </p:xfrm>
        <a:graphic>
          <a:graphicData uri="http://schemas.openxmlformats.org/drawingml/2006/table">
            <a:tbl>
              <a:tblPr firstRow="1" bandRow="1">
                <a:tableStyleId>{5C22544A-7EE6-4342-B048-85BDC9FD1C3A}</a:tableStyleId>
              </a:tblPr>
              <a:tblGrid>
                <a:gridCol w="272859"/>
                <a:gridCol w="272859"/>
                <a:gridCol w="272859"/>
                <a:gridCol w="272859"/>
                <a:gridCol w="272859"/>
                <a:gridCol w="272859"/>
                <a:gridCol w="272859"/>
                <a:gridCol w="272859"/>
                <a:gridCol w="272859"/>
                <a:gridCol w="272859"/>
                <a:gridCol w="272859"/>
                <a:gridCol w="272859"/>
                <a:gridCol w="272859"/>
                <a:gridCol w="485084"/>
              </a:tblGrid>
              <a:tr h="263922">
                <a:tc>
                  <a:txBody>
                    <a:bodyPr/>
                    <a:lstStyle/>
                    <a:p>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A</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B</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C</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D</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E</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F</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G</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H</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I</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K</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L</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a:t>
                      </a:r>
                      <a:endParaRPr lang="de-DE" sz="1000" dirty="0">
                        <a:solidFill>
                          <a:schemeClr val="tx1"/>
                        </a:solidFill>
                      </a:endParaRPr>
                    </a:p>
                  </a:txBody>
                  <a:tcPr marL="91436" marR="91436" marT="45701" marB="45701">
                    <a:solidFill>
                      <a:schemeClr val="bg1">
                        <a:lumMod val="85000"/>
                      </a:schemeClr>
                    </a:solidFill>
                  </a:tcPr>
                </a:tc>
                <a:tc>
                  <a:txBody>
                    <a:bodyPr/>
                    <a:lstStyle/>
                    <a:p>
                      <a:r>
                        <a:rPr lang="de-DE" sz="1000" dirty="0" smtClean="0">
                          <a:solidFill>
                            <a:schemeClr val="tx1"/>
                          </a:solidFill>
                        </a:rPr>
                        <a:t>Platz</a:t>
                      </a:r>
                      <a:endParaRPr lang="de-DE" sz="1000" dirty="0">
                        <a:solidFill>
                          <a:schemeClr val="tx1"/>
                        </a:solidFill>
                      </a:endParaRPr>
                    </a:p>
                  </a:txBody>
                  <a:tcPr marL="91436" marR="91436" marT="45701" marB="45701">
                    <a:solidFill>
                      <a:schemeClr val="bg1">
                        <a:lumMod val="85000"/>
                      </a:schemeClr>
                    </a:solidFill>
                  </a:tcPr>
                </a:tc>
              </a:tr>
              <a:tr h="263922">
                <a:tc>
                  <a:txBody>
                    <a:bodyPr/>
                    <a:lstStyle/>
                    <a:p>
                      <a:r>
                        <a:rPr lang="de-DE" sz="1000" b="1" dirty="0" smtClean="0"/>
                        <a:t>A</a:t>
                      </a:r>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3</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B</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3</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C</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3</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D</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5</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E</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2</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F</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solidFill>
                            <a:srgbClr val="C00000"/>
                          </a:solidFill>
                        </a:rPr>
                        <a:t>3</a:t>
                      </a:r>
                      <a:endParaRPr lang="de-DE" sz="1000" b="1" dirty="0">
                        <a:solidFill>
                          <a:srgbClr val="C00000"/>
                        </a:solidFill>
                      </a:endParaRPr>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G</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endParaRPr lang="de-DE" sz="1000" b="1"/>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solidFill>
                            <a:srgbClr val="C00000"/>
                          </a:solidFill>
                        </a:rPr>
                        <a:t>2</a:t>
                      </a:r>
                      <a:endParaRPr lang="de-DE" sz="1000" b="1" dirty="0">
                        <a:solidFill>
                          <a:srgbClr val="C00000"/>
                        </a:solidFill>
                      </a:endParaRPr>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H</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solidFill>
                            <a:srgbClr val="C00000"/>
                          </a:solidFill>
                        </a:rPr>
                        <a:t>4</a:t>
                      </a:r>
                      <a:endParaRPr lang="de-DE" sz="1000" b="1" dirty="0">
                        <a:solidFill>
                          <a:srgbClr val="C00000"/>
                        </a:solidFill>
                      </a:endParaRPr>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I</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2</a:t>
                      </a:r>
                      <a:endParaRPr lang="de-DE" sz="1000" b="1" dirty="0"/>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K</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solidFill>
                            <a:srgbClr val="C00000"/>
                          </a:solidFill>
                        </a:rPr>
                        <a:t>1</a:t>
                      </a:r>
                      <a:endParaRPr lang="de-DE" sz="1000" b="1" dirty="0">
                        <a:solidFill>
                          <a:srgbClr val="C00000"/>
                        </a:solidFill>
                      </a:endParaRPr>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r h="263922">
                <a:tc>
                  <a:txBody>
                    <a:bodyPr/>
                    <a:lstStyle/>
                    <a:p>
                      <a:r>
                        <a:rPr lang="de-DE" sz="1000" b="1" dirty="0" smtClean="0"/>
                        <a:t>L</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1" dirty="0" smtClean="0"/>
                        <a:t>+</a:t>
                      </a:r>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endParaRPr lang="de-DE" sz="1000" b="1" dirty="0"/>
                    </a:p>
                  </a:txBody>
                  <a:tcPr marL="91436" marR="91436" marT="45701" marB="45701">
                    <a:solidFill>
                      <a:schemeClr val="bg1">
                        <a:lumMod val="85000"/>
                      </a:schemeClr>
                    </a:solidFill>
                  </a:tcPr>
                </a:tc>
                <a:tc>
                  <a:txBody>
                    <a:bodyPr/>
                    <a:lstStyle/>
                    <a:p>
                      <a:r>
                        <a:rPr lang="de-DE" sz="1000" b="0" dirty="0" smtClean="0"/>
                        <a:t>X</a:t>
                      </a:r>
                      <a:endParaRPr lang="de-DE" sz="1000" b="0" dirty="0"/>
                    </a:p>
                  </a:txBody>
                  <a:tcPr marL="91436" marR="91436" marT="45701" marB="45701">
                    <a:solidFill>
                      <a:schemeClr val="bg1">
                        <a:lumMod val="85000"/>
                      </a:schemeClr>
                    </a:solidFill>
                  </a:tcPr>
                </a:tc>
                <a:tc>
                  <a:txBody>
                    <a:bodyPr/>
                    <a:lstStyle/>
                    <a:p>
                      <a:r>
                        <a:rPr lang="de-DE" sz="1000" b="1" dirty="0" smtClean="0">
                          <a:solidFill>
                            <a:srgbClr val="C00000"/>
                          </a:solidFill>
                        </a:rPr>
                        <a:t>2</a:t>
                      </a:r>
                      <a:endParaRPr lang="de-DE" sz="1000" b="1" dirty="0">
                        <a:solidFill>
                          <a:srgbClr val="C00000"/>
                        </a:solidFill>
                      </a:endParaRPr>
                    </a:p>
                  </a:txBody>
                  <a:tcPr marL="91436" marR="91436" marT="45701" marB="45701">
                    <a:solidFill>
                      <a:schemeClr val="bg1">
                        <a:lumMod val="85000"/>
                      </a:schemeClr>
                    </a:solidFill>
                  </a:tcPr>
                </a:tc>
                <a:tc>
                  <a:txBody>
                    <a:bodyPr/>
                    <a:lstStyle/>
                    <a:p>
                      <a:endParaRPr lang="de-DE" sz="1000" dirty="0"/>
                    </a:p>
                  </a:txBody>
                  <a:tcPr marL="91436" marR="91436" marT="45701" marB="45701">
                    <a:solidFill>
                      <a:schemeClr val="bg1">
                        <a:lumMod val="85000"/>
                      </a:schemeClr>
                    </a:solidFill>
                  </a:tcPr>
                </a:tc>
              </a:tr>
            </a:tbl>
          </a:graphicData>
        </a:graphic>
      </p:graphicFrame>
      <p:sp>
        <p:nvSpPr>
          <p:cNvPr id="13" name="Fußzeilenplatzhalter 2"/>
          <p:cNvSpPr>
            <a:spLocks noGrp="1"/>
          </p:cNvSpPr>
          <p:nvPr>
            <p:ph type="ftr" sz="quarter" idx="11"/>
          </p:nvPr>
        </p:nvSpPr>
        <p:spPr>
          <a:xfrm>
            <a:off x="4139952" y="6492875"/>
            <a:ext cx="4344436" cy="365125"/>
          </a:xfrm>
        </p:spPr>
        <p:txBody>
          <a:bodyPr/>
          <a:lstStyle/>
          <a:p>
            <a:r>
              <a:rPr lang="de-DE" dirty="0" smtClean="0"/>
              <a:t>Schweizer System                   Hessischer Tischtennis-Verband e.V.</a:t>
            </a:r>
            <a:endParaRPr lang="de-DE" dirty="0"/>
          </a:p>
        </p:txBody>
      </p:sp>
      <p:sp>
        <p:nvSpPr>
          <p:cNvPr id="14" name="Flussdiagramm: Verbindungsstelle 13"/>
          <p:cNvSpPr/>
          <p:nvPr/>
        </p:nvSpPr>
        <p:spPr>
          <a:xfrm>
            <a:off x="4689432" y="3358748"/>
            <a:ext cx="45719" cy="45719"/>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15" name="Flussdiagramm: Verbindungsstelle 14"/>
          <p:cNvSpPr/>
          <p:nvPr/>
        </p:nvSpPr>
        <p:spPr>
          <a:xfrm>
            <a:off x="4689431" y="2564904"/>
            <a:ext cx="45719" cy="4571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Flussdiagramm: Verbindungsstelle 15"/>
          <p:cNvSpPr/>
          <p:nvPr/>
        </p:nvSpPr>
        <p:spPr>
          <a:xfrm>
            <a:off x="4689430" y="3888106"/>
            <a:ext cx="45719" cy="4571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Flussdiagramm: Verbindungsstelle 16"/>
          <p:cNvSpPr/>
          <p:nvPr/>
        </p:nvSpPr>
        <p:spPr>
          <a:xfrm>
            <a:off x="4689703" y="4414203"/>
            <a:ext cx="45719" cy="4571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55162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build="p"/>
      <p:bldP spid="10" grpId="0" build="p"/>
      <p:bldP spid="11"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imos">
  <a:themeElements>
    <a:clrScheme name="Deimo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Deimo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Deimo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1691</Words>
  <Application>Microsoft Office PowerPoint</Application>
  <PresentationFormat>Bildschirmpräsentation (4:3)</PresentationFormat>
  <Paragraphs>748</Paragraphs>
  <Slides>12</Slides>
  <Notes>2</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Deimos</vt:lpstr>
      <vt:lpstr>PowerPoint-Präsentation</vt:lpstr>
      <vt:lpstr>Turnierserie</vt:lpstr>
      <vt:lpstr>Wettspielordnung</vt:lpstr>
      <vt:lpstr>Setzung, Auslosung 1. Runde</vt:lpstr>
      <vt:lpstr>Auslosung 2. Runde</vt:lpstr>
      <vt:lpstr>Auslosung 3. Runde</vt:lpstr>
      <vt:lpstr>Auslosung 4. Runde</vt:lpstr>
      <vt:lpstr>Auslosung 5. Runde</vt:lpstr>
      <vt:lpstr>Auslosung letzte Runde</vt:lpstr>
      <vt:lpstr>Abschlusstabelle</vt:lpstr>
      <vt:lpstr>Abschlusstabelle vollständig</vt:lpstr>
      <vt:lpstr>Zusammenfassung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Senst</dc:creator>
  <cp:lastModifiedBy>Senst</cp:lastModifiedBy>
  <cp:revision>11</cp:revision>
  <cp:lastPrinted>2015-11-12T10:54:06Z</cp:lastPrinted>
  <dcterms:created xsi:type="dcterms:W3CDTF">2015-10-14T08:51:57Z</dcterms:created>
  <dcterms:modified xsi:type="dcterms:W3CDTF">2015-11-12T10:57:41Z</dcterms:modified>
</cp:coreProperties>
</file>